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38" r:id="rId5"/>
    <p:sldId id="323" r:id="rId6"/>
    <p:sldId id="346" r:id="rId7"/>
    <p:sldId id="335" r:id="rId8"/>
    <p:sldId id="334" r:id="rId9"/>
    <p:sldId id="339" r:id="rId10"/>
    <p:sldId id="322" r:id="rId11"/>
    <p:sldId id="271" r:id="rId12"/>
    <p:sldId id="272" r:id="rId13"/>
    <p:sldId id="273" r:id="rId14"/>
    <p:sldId id="324" r:id="rId15"/>
    <p:sldId id="313" r:id="rId16"/>
    <p:sldId id="332" r:id="rId17"/>
    <p:sldId id="348" r:id="rId18"/>
    <p:sldId id="290" r:id="rId19"/>
    <p:sldId id="345" r:id="rId20"/>
    <p:sldId id="349" r:id="rId21"/>
    <p:sldId id="350" r:id="rId22"/>
    <p:sldId id="351" r:id="rId23"/>
    <p:sldId id="347" r:id="rId24"/>
    <p:sldId id="284" r:id="rId25"/>
    <p:sldId id="285" r:id="rId26"/>
    <p:sldId id="286" r:id="rId27"/>
    <p:sldId id="288" r:id="rId28"/>
    <p:sldId id="352" r:id="rId29"/>
    <p:sldId id="308" r:id="rId30"/>
    <p:sldId id="340" r:id="rId31"/>
    <p:sldId id="287" r:id="rId32"/>
    <p:sldId id="317" r:id="rId33"/>
    <p:sldId id="336" r:id="rId34"/>
    <p:sldId id="355" r:id="rId35"/>
    <p:sldId id="294" r:id="rId36"/>
    <p:sldId id="315" r:id="rId37"/>
    <p:sldId id="316" r:id="rId38"/>
    <p:sldId id="291" r:id="rId39"/>
    <p:sldId id="292" r:id="rId40"/>
    <p:sldId id="353" r:id="rId41"/>
    <p:sldId id="356" r:id="rId42"/>
    <p:sldId id="354" r:id="rId43"/>
    <p:sldId id="341" r:id="rId44"/>
    <p:sldId id="274" r:id="rId45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C7"/>
    <a:srgbClr val="C3B2EC"/>
    <a:srgbClr val="9F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67" autoAdjust="0"/>
  </p:normalViewPr>
  <p:slideViewPr>
    <p:cSldViewPr>
      <p:cViewPr varScale="1">
        <p:scale>
          <a:sx n="101" d="100"/>
          <a:sy n="101" d="100"/>
        </p:scale>
        <p:origin x="18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8DF9CDA-8C41-4F30-ADA9-FA45BAB10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0206F80-D624-4EAA-B5BE-2DA51F220F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B0C969-9066-4BA7-9590-515DAEEC8E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nn-NO"/>
              <a:t>Faginfo Vg1 ST Petra Rørvik</a:t>
            </a:r>
            <a:endParaRPr lang="nb-NO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5BC6E023-0BCB-44D9-BADF-0EDC37A914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CA5A67-D12C-4989-946E-4924AA97945F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727898-E5B6-45E0-B9B0-1D2AE7B81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E678F19-48F2-476A-B23D-DD65F04B9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70B77C6-C086-4809-B1D1-133888ED00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F288D3-1385-49A6-9B70-78F5E5E099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2EF5D31-7FED-44C0-BFC3-1EB2DD1B73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nn-NO"/>
              <a:t>Faginfo Vg1 ST Petra Rørvik</a:t>
            </a:r>
            <a:endParaRPr lang="nb-NO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053EEE9-8262-48F8-B117-5FB09ABEB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3F49DC-711A-4D6B-943B-3DF3156DB188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E417236-628C-4954-AE07-3E8C574EC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055A14-E5E2-4822-A84C-E816B2CCBABE}" type="slidenum">
              <a:rPr lang="nb-NO" altLang="nb-NO" sz="1200">
                <a:solidFill>
                  <a:srgbClr val="000000"/>
                </a:solidFill>
              </a:rPr>
              <a:pPr/>
              <a:t>1</a:t>
            </a:fld>
            <a:endParaRPr lang="nb-NO" altLang="nb-NO" sz="1200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755B56C-E7CA-4A4B-9B47-DBEA3DF08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E88136-87E4-434B-951F-062F2D8CC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5" name="Plassholder for bunntekst 1">
            <a:extLst>
              <a:ext uri="{FF2B5EF4-FFF2-40B4-BE49-F238E27FC236}">
                <a16:creationId xmlns:a16="http://schemas.microsoft.com/office/drawing/2014/main" id="{4329FEEF-CD5C-4C0D-9038-1C1AF88DB5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n-NO" altLang="nb-NO" sz="1200">
                <a:solidFill>
                  <a:srgbClr val="000000"/>
                </a:solidFill>
              </a:rPr>
              <a:t>Faginfo Vg1 ST Petra Rørvik</a:t>
            </a:r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>
            <a:extLst>
              <a:ext uri="{FF2B5EF4-FFF2-40B4-BE49-F238E27FC236}">
                <a16:creationId xmlns:a16="http://schemas.microsoft.com/office/drawing/2014/main" id="{01C5331D-AD31-47E0-B6AB-73084FC1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Plassholder for notater 2">
            <a:extLst>
              <a:ext uri="{FF2B5EF4-FFF2-40B4-BE49-F238E27FC236}">
                <a16:creationId xmlns:a16="http://schemas.microsoft.com/office/drawing/2014/main" id="{46FA68E1-A13D-464B-A1DA-40391B46F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Plassholder for lysbildenummer 3">
            <a:extLst>
              <a:ext uri="{FF2B5EF4-FFF2-40B4-BE49-F238E27FC236}">
                <a16:creationId xmlns:a16="http://schemas.microsoft.com/office/drawing/2014/main" id="{CDA4B487-DF22-4361-9385-6FECB670F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47250-B35D-4C45-A461-7AA932E5064B}" type="slidenum">
              <a:rPr lang="nb-NO" altLang="nb-NO" sz="1200">
                <a:solidFill>
                  <a:srgbClr val="000000"/>
                </a:solidFill>
              </a:rPr>
              <a:pPr/>
              <a:t>15</a:t>
            </a:fld>
            <a:endParaRPr lang="nb-NO" altLang="nb-NO" sz="1200">
              <a:solidFill>
                <a:srgbClr val="000000"/>
              </a:solidFill>
            </a:endParaRPr>
          </a:p>
        </p:txBody>
      </p:sp>
      <p:sp>
        <p:nvSpPr>
          <p:cNvPr id="20485" name="Plassholder for bunntekst 1">
            <a:extLst>
              <a:ext uri="{FF2B5EF4-FFF2-40B4-BE49-F238E27FC236}">
                <a16:creationId xmlns:a16="http://schemas.microsoft.com/office/drawing/2014/main" id="{429E933D-E3C5-4412-84DC-76FCBD219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n-NO" altLang="nb-NO" sz="1200">
                <a:solidFill>
                  <a:srgbClr val="000000"/>
                </a:solidFill>
              </a:rPr>
              <a:t>Faginfo Vg1 ST Petra Rørvik</a:t>
            </a:r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>
            <a:extLst>
              <a:ext uri="{FF2B5EF4-FFF2-40B4-BE49-F238E27FC236}">
                <a16:creationId xmlns:a16="http://schemas.microsoft.com/office/drawing/2014/main" id="{FF99DA8F-CD93-4CFE-96A5-D5113A96F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ssholder for notater 2">
            <a:extLst>
              <a:ext uri="{FF2B5EF4-FFF2-40B4-BE49-F238E27FC236}">
                <a16:creationId xmlns:a16="http://schemas.microsoft.com/office/drawing/2014/main" id="{894832D1-E8D2-40B1-82BA-DEA538D3E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Plassholder for lysbildenummer 3">
            <a:extLst>
              <a:ext uri="{FF2B5EF4-FFF2-40B4-BE49-F238E27FC236}">
                <a16:creationId xmlns:a16="http://schemas.microsoft.com/office/drawing/2014/main" id="{01AEB346-DD9E-4833-A81D-5437D08FC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1B85A2-D165-43CF-98BA-2EADB4301263}" type="slidenum">
              <a:rPr lang="nb-NO" altLang="nb-NO" sz="1200"/>
              <a:pPr/>
              <a:t>35</a:t>
            </a:fld>
            <a:endParaRPr lang="nb-NO" altLang="nb-NO" sz="1200"/>
          </a:p>
        </p:txBody>
      </p:sp>
      <p:sp>
        <p:nvSpPr>
          <p:cNvPr id="41989" name="Plassholder for bunntekst 1">
            <a:extLst>
              <a:ext uri="{FF2B5EF4-FFF2-40B4-BE49-F238E27FC236}">
                <a16:creationId xmlns:a16="http://schemas.microsoft.com/office/drawing/2014/main" id="{D7703C66-1B2D-4738-92F2-C89EDF8AF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n-NO" altLang="nb-NO" sz="1200"/>
              <a:t>Faginfo Vg1 ST Petra Rørvik</a:t>
            </a:r>
            <a:endParaRPr lang="nb-NO" altLang="nb-N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>
            <a:extLst>
              <a:ext uri="{FF2B5EF4-FFF2-40B4-BE49-F238E27FC236}">
                <a16:creationId xmlns:a16="http://schemas.microsoft.com/office/drawing/2014/main" id="{BB1E7156-1155-4807-8259-4E765F7F6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ssholder for notater 2">
            <a:extLst>
              <a:ext uri="{FF2B5EF4-FFF2-40B4-BE49-F238E27FC236}">
                <a16:creationId xmlns:a16="http://schemas.microsoft.com/office/drawing/2014/main" id="{C240A8A8-7C73-4D75-BF90-7C625A5D6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Plassholder for bunntekst 3">
            <a:extLst>
              <a:ext uri="{FF2B5EF4-FFF2-40B4-BE49-F238E27FC236}">
                <a16:creationId xmlns:a16="http://schemas.microsoft.com/office/drawing/2014/main" id="{7F22E853-8F34-4FA9-BF0E-5D116BBAC5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n-NO" altLang="nb-NO" sz="1200"/>
              <a:t>Faginfo Vg1 ST Petra Rørvik</a:t>
            </a:r>
            <a:endParaRPr lang="nb-NO" altLang="nb-NO" sz="1200"/>
          </a:p>
        </p:txBody>
      </p:sp>
      <p:sp>
        <p:nvSpPr>
          <p:cNvPr id="44037" name="Plassholder for lysbildenummer 4">
            <a:extLst>
              <a:ext uri="{FF2B5EF4-FFF2-40B4-BE49-F238E27FC236}">
                <a16:creationId xmlns:a16="http://schemas.microsoft.com/office/drawing/2014/main" id="{63346C83-16B4-4AF9-B739-EAF431D42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E7AEC2-4814-4D87-BAF9-D9FF016D1A33}" type="slidenum">
              <a:rPr lang="nb-NO" altLang="nb-NO" sz="1200"/>
              <a:pPr/>
              <a:t>36</a:t>
            </a:fld>
            <a:endParaRPr lang="nb-NO" alt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9352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4608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5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4789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08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586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500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9422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547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0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1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92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generell side">
            <a:extLst>
              <a:ext uri="{FF2B5EF4-FFF2-40B4-BE49-F238E27FC236}">
                <a16:creationId xmlns:a16="http://schemas.microsoft.com/office/drawing/2014/main" id="{43B45315-BF19-4C31-B3CA-C004FB92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77B5E5E5-38BB-488F-ACBF-A0673DC2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48400"/>
            <a:ext cx="15319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go.n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" TargetMode="External"/><Relationship Id="rId2" Type="http://schemas.openxmlformats.org/officeDocument/2006/relationships/hyperlink" Target="http://www.vilbli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ordnaopptak.no/" TargetMode="External"/><Relationship Id="rId5" Type="http://schemas.openxmlformats.org/officeDocument/2006/relationships/hyperlink" Target="http://www.velgriktig.no/" TargetMode="External"/><Relationship Id="rId4" Type="http://schemas.openxmlformats.org/officeDocument/2006/relationships/hyperlink" Target="http://www.utdanning.n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rainne.berg@skole.rogfk.no" TargetMode="External"/><Relationship Id="rId2" Type="http://schemas.openxmlformats.org/officeDocument/2006/relationships/hyperlink" Target="mailto:roar.nerheim@skole.rogfk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tra.roervik@skole.rogfk.no" TargetMode="External"/><Relationship Id="rId5" Type="http://schemas.openxmlformats.org/officeDocument/2006/relationships/hyperlink" Target="mailto:Brit.haugvaldstad@skole.rogfk.no" TargetMode="External"/><Relationship Id="rId4" Type="http://schemas.openxmlformats.org/officeDocument/2006/relationships/hyperlink" Target="mailto:Silje.norheim.skagevold@skole.rogfk.no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vigo.n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lbli.n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orside">
            <a:extLst>
              <a:ext uri="{FF2B5EF4-FFF2-40B4-BE49-F238E27FC236}">
                <a16:creationId xmlns:a16="http://schemas.microsoft.com/office/drawing/2014/main" id="{0599E5CB-9245-4EA1-BD87-32AAD626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13593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F9518CF6-2882-4529-A00C-8323DD9BDE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4128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 b="1">
                <a:solidFill>
                  <a:schemeClr val="bg1"/>
                </a:solidFill>
              </a:rPr>
              <a:t>Studiespesialisering</a:t>
            </a:r>
            <a:br>
              <a:rPr lang="nb-NO" altLang="nb-NO" sz="2800" b="1">
                <a:solidFill>
                  <a:schemeClr val="bg1"/>
                </a:solidFill>
              </a:rPr>
            </a:br>
            <a:r>
              <a:rPr lang="nb-NO" altLang="nb-NO" sz="2800" b="1">
                <a:solidFill>
                  <a:schemeClr val="bg1"/>
                </a:solidFill>
              </a:rPr>
              <a:t>Informasjon om valg av programområde og programfag til Vg2 og Vg3</a:t>
            </a:r>
          </a:p>
        </p:txBody>
      </p:sp>
    </p:spTree>
  </p:cSld>
  <p:clrMapOvr>
    <a:masterClrMapping/>
  </p:clrMapOvr>
  <p:transition spd="slow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22074A8-45B1-4CBC-9533-33DD41DD4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600"/>
              <a:t>Fag- og timefordeling Vg3</a:t>
            </a:r>
          </a:p>
        </p:txBody>
      </p:sp>
      <p:graphicFrame>
        <p:nvGraphicFramePr>
          <p:cNvPr id="30723" name="Group 3">
            <a:extLst>
              <a:ext uri="{FF2B5EF4-FFF2-40B4-BE49-F238E27FC236}">
                <a16:creationId xmlns:a16="http://schemas.microsoft.com/office/drawing/2014/main" id="{8429DEA9-F99A-431D-9E04-EA925DD37DAE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394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Historie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Kroppsøving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Religion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(Tysk I+II</a:t>
                      </a: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Fellesfag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Programfag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Timer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15 (20)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15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7C5A1D-5F53-49C1-897D-9D33C061D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064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700" dirty="0"/>
              <a:t>Krav til valg av fag og programområder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E21D35-33F5-4463-A4D4-E86C71E98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400" dirty="0"/>
              <a:t>Du skal velge </a:t>
            </a:r>
            <a:r>
              <a:rPr lang="nb-NO" sz="2400" b="1" dirty="0"/>
              <a:t>ett</a:t>
            </a:r>
            <a:r>
              <a:rPr lang="nb-NO" sz="2400" dirty="0"/>
              <a:t> programområde.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/>
              <a:t>Innenfor ditt programområde må du velge </a:t>
            </a:r>
            <a:r>
              <a:rPr lang="nb-NO" sz="2400" b="1" dirty="0"/>
              <a:t>minst 2 programfag. Av programfagene fra eget område må minst 2 tas over to år (fordypningsfag)</a:t>
            </a:r>
            <a:r>
              <a:rPr lang="nb-NO" sz="24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/>
              <a:t>I tillegg til fordypningsfagene fra ditt programområde velger du programfag fra ditt eller fra det andre programområde, eller fra et annet studieforberedende utdanningsprogram (Idrettsfag).</a:t>
            </a:r>
          </a:p>
          <a:p>
            <a:pPr>
              <a:defRPr/>
            </a:pPr>
            <a:r>
              <a:rPr lang="nb-NO" sz="2400" dirty="0"/>
              <a:t>Til sammen velger du 3 fag på Vg2 og 3 fag på Vg3. Dersom et av programfagene dine på Vg2 er matematikk S1 eller R1 må du velge 3 fag i tillegg til programfag matematikk.</a:t>
            </a:r>
            <a:r>
              <a:rPr lang="nb-NO" sz="12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nb-NO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nb-NO" sz="2400" dirty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/>
          </a:p>
          <a:p>
            <a:pPr eaLnBrk="1" hangingPunct="1">
              <a:lnSpc>
                <a:spcPct val="90000"/>
              </a:lnSpc>
              <a:defRPr/>
            </a:pPr>
            <a:endParaRPr lang="nb-NO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:a16="http://schemas.microsoft.com/office/drawing/2014/main" id="{84B37D67-BBBC-4018-A668-780601D438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«Programområde»</a:t>
            </a:r>
            <a:endParaRPr lang="de-DE" altLang="nb-NO"/>
          </a:p>
        </p:txBody>
      </p:sp>
      <p:sp>
        <p:nvSpPr>
          <p:cNvPr id="10243" name="Plassholder for innhold 2">
            <a:extLst>
              <a:ext uri="{FF2B5EF4-FFF2-40B4-BE49-F238E27FC236}">
                <a16:creationId xmlns:a16="http://schemas.microsoft.com/office/drawing/2014/main" id="{18330A31-839E-49C5-BA0B-1E81DE850D54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/>
              <a:t>2 fag over 2 år fra valgt programområde</a:t>
            </a:r>
          </a:p>
          <a:p>
            <a:pPr>
              <a:defRPr/>
            </a:pPr>
            <a:r>
              <a:rPr lang="nb-NO" dirty="0"/>
              <a:t>SSØ eller realfag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sz="2800" dirty="0"/>
              <a:t> I tillegg:</a:t>
            </a:r>
          </a:p>
          <a:p>
            <a:pPr>
              <a:defRPr/>
            </a:pPr>
            <a:endParaRPr lang="nb-NO" sz="2800" dirty="0"/>
          </a:p>
          <a:p>
            <a:pPr marL="0" indent="0">
              <a:buFontTx/>
              <a:buNone/>
              <a:defRPr/>
            </a:pPr>
            <a:r>
              <a:rPr lang="nb-NO" sz="2800" dirty="0"/>
              <a:t>1 valgfritt </a:t>
            </a:r>
            <a:r>
              <a:rPr lang="nb-NO" sz="2800" dirty="0" err="1"/>
              <a:t>progamfag</a:t>
            </a:r>
            <a:r>
              <a:rPr lang="nb-NO" sz="2800" dirty="0"/>
              <a:t> fag per år fra enten </a:t>
            </a:r>
            <a:r>
              <a:rPr lang="nb-NO" sz="2800" dirty="0" err="1"/>
              <a:t>realfag,språk</a:t>
            </a:r>
            <a:r>
              <a:rPr lang="nb-NO" sz="2800" dirty="0"/>
              <a:t>, samfunnsfag og økonomi eller fra et annet studieforberedende utdanningsprogram (idrettsfag</a:t>
            </a:r>
            <a:r>
              <a:rPr lang="nb-NO" dirty="0"/>
              <a:t>)</a:t>
            </a:r>
            <a:r>
              <a:rPr lang="nb-NO" sz="12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D9A06F0-8B26-48BF-9E79-6D59DF0F7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/>
              <a:t>Valg av matematikk på Vg2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E28AEF-BDCD-4FDB-8DA2-278676EFF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b-NO" sz="2400" dirty="0"/>
              <a:t>Dersom du velger matematikk R1 eller S1 på Vg2, skal du ikke ha det obligatoriske matematikkfaget 2P</a:t>
            </a:r>
          </a:p>
          <a:p>
            <a:pPr eaLnBrk="1" hangingPunct="1">
              <a:defRPr/>
            </a:pPr>
            <a:r>
              <a:rPr lang="nb-NO" sz="2400" dirty="0"/>
              <a:t>Du må altså velge 3 fag i tillegg til matematikk, uansett om du velger matte 2P, R1 eller S1</a:t>
            </a:r>
          </a:p>
          <a:p>
            <a:pPr eaLnBrk="1" hangingPunct="1">
              <a:defRPr/>
            </a:pPr>
            <a:r>
              <a:rPr lang="nb-NO" sz="2400" dirty="0"/>
              <a:t>Programfagene matematikk R1, R2 og S1, S2 inngår i begge to programområdene – SSØ og realfag.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endParaRPr lang="nb-NO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6508D378-D1DF-4648-B4EF-2B8071C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159067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10D6638D-2EF2-49BA-B83D-847567469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600"/>
              <a:t>Fag på Vg1 som viser vei til realfag</a:t>
            </a:r>
          </a:p>
        </p:txBody>
      </p:sp>
      <p:sp>
        <p:nvSpPr>
          <p:cNvPr id="18435" name="Plassholder for innhold 2">
            <a:extLst>
              <a:ext uri="{FF2B5EF4-FFF2-40B4-BE49-F238E27FC236}">
                <a16:creationId xmlns:a16="http://schemas.microsoft.com/office/drawing/2014/main" id="{73E948A1-8B92-4036-9C94-360BA57C19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Matematikk 1T</a:t>
            </a:r>
          </a:p>
          <a:p>
            <a:r>
              <a:rPr lang="nb-NO" altLang="nb-NO"/>
              <a:t>Naturfag</a:t>
            </a:r>
          </a:p>
          <a:p>
            <a:r>
              <a:rPr lang="nb-NO" altLang="nb-NO"/>
              <a:t>Geografi  </a:t>
            </a:r>
          </a:p>
        </p:txBody>
      </p:sp>
      <p:pic>
        <p:nvPicPr>
          <p:cNvPr id="18436" name="Bilde 3">
            <a:extLst>
              <a:ext uri="{FF2B5EF4-FFF2-40B4-BE49-F238E27FC236}">
                <a16:creationId xmlns:a16="http://schemas.microsoft.com/office/drawing/2014/main" id="{DEB3F409-F1AE-4203-AF55-E6982C74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Bilde 4">
            <a:extLst>
              <a:ext uri="{FF2B5EF4-FFF2-40B4-BE49-F238E27FC236}">
                <a16:creationId xmlns:a16="http://schemas.microsoft.com/office/drawing/2014/main" id="{D3693133-BE7E-401E-BF43-29A5C8C2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733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5">
            <a:extLst>
              <a:ext uri="{FF2B5EF4-FFF2-40B4-BE49-F238E27FC236}">
                <a16:creationId xmlns:a16="http://schemas.microsoft.com/office/drawing/2014/main" id="{C85E2AB2-CACE-4BBC-9ABA-DAAC0928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1643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0025E3A-CF74-4E69-B806-14FBE3D9C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/>
              <a:t>Programfag i programområde for realfag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6E9DB9-2393-4145-9976-47AA5064B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341438"/>
            <a:ext cx="8521700" cy="4784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Realfaglig matematikk R1 + R2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Samfunnsfaglig matematikk S1 + S2</a:t>
            </a:r>
          </a:p>
          <a:p>
            <a:pPr eaLnBrk="1" hangingPunct="1">
              <a:defRPr/>
            </a:pPr>
            <a:r>
              <a:rPr lang="nb-NO" sz="2800" dirty="0"/>
              <a:t>Biologi 1+2                                                                            </a:t>
            </a:r>
          </a:p>
          <a:p>
            <a:pPr eaLnBrk="1" hangingPunct="1">
              <a:defRPr/>
            </a:pPr>
            <a:r>
              <a:rPr lang="nb-NO" sz="2800" dirty="0"/>
              <a:t>Kjemi 1+2                                         </a:t>
            </a:r>
          </a:p>
          <a:p>
            <a:pPr eaLnBrk="1" hangingPunct="1">
              <a:defRPr/>
            </a:pPr>
            <a:r>
              <a:rPr lang="nb-NO" sz="2800" dirty="0"/>
              <a:t>Fysikk 1+2</a:t>
            </a:r>
          </a:p>
          <a:p>
            <a:pPr marL="0" indent="0" eaLnBrk="1" hangingPunct="1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nb-NO" dirty="0"/>
          </a:p>
        </p:txBody>
      </p:sp>
      <p:pic>
        <p:nvPicPr>
          <p:cNvPr id="19460" name="Picture 6" descr="Navn og begreper innen kjemi">
            <a:extLst>
              <a:ext uri="{FF2B5EF4-FFF2-40B4-BE49-F238E27FC236}">
                <a16:creationId xmlns:a16="http://schemas.microsoft.com/office/drawing/2014/main" id="{253CC84A-86CB-45F3-B51F-2B14EAF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19638"/>
            <a:ext cx="38163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Albert Einstein. Foto: Scanpix">
            <a:extLst>
              <a:ext uri="{FF2B5EF4-FFF2-40B4-BE49-F238E27FC236}">
                <a16:creationId xmlns:a16="http://schemas.microsoft.com/office/drawing/2014/main" id="{C90AA4AB-EA66-4096-9FAF-F058B707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697163"/>
            <a:ext cx="30956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>
            <a:extLst>
              <a:ext uri="{FF2B5EF4-FFF2-40B4-BE49-F238E27FC236}">
                <a16:creationId xmlns:a16="http://schemas.microsoft.com/office/drawing/2014/main" id="{985B63D7-B16F-45E7-A275-76E746944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nb-NO" altLang="nb-NO" sz="2800"/>
              <a:t>Programfag i programområde for Realfag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12BBD4-4D90-47FD-962D-69E2F54A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nb-NO" sz="2000" b="1" dirty="0"/>
              <a:t>Realfaglig matematikk R1 </a:t>
            </a:r>
            <a:r>
              <a:rPr lang="nb-NO" sz="2000" dirty="0"/>
              <a:t>(Vg2)</a:t>
            </a:r>
            <a:r>
              <a:rPr lang="nb-NO" altLang="nb-NO" sz="2000" dirty="0">
                <a:solidFill>
                  <a:srgbClr val="003399"/>
                </a:solidFill>
              </a:rPr>
              <a:t> </a:t>
            </a:r>
          </a:p>
          <a:p>
            <a:pPr>
              <a:defRPr/>
            </a:pPr>
            <a:r>
              <a:rPr lang="nb-NO" altLang="nb-NO" sz="2000" dirty="0">
                <a:solidFill>
                  <a:srgbClr val="003399"/>
                </a:solidFill>
              </a:rPr>
              <a:t>Bygger på Vg1 T</a:t>
            </a:r>
          </a:p>
          <a:p>
            <a:pPr>
              <a:defRPr/>
            </a:pPr>
            <a:r>
              <a:rPr lang="nb-NO" altLang="nb-NO" sz="2000" dirty="0"/>
              <a:t>Funksjoner</a:t>
            </a:r>
          </a:p>
          <a:p>
            <a:pPr>
              <a:defRPr/>
            </a:pPr>
            <a:r>
              <a:rPr lang="nb-NO" altLang="nb-NO" sz="2000" dirty="0"/>
              <a:t>Derivasjon</a:t>
            </a:r>
          </a:p>
          <a:p>
            <a:pPr>
              <a:defRPr/>
            </a:pPr>
            <a:r>
              <a:rPr lang="nb-NO" altLang="nb-NO" sz="2000" dirty="0"/>
              <a:t>Vektorer</a:t>
            </a:r>
          </a:p>
          <a:p>
            <a:pPr>
              <a:defRPr/>
            </a:pPr>
            <a:r>
              <a:rPr lang="nb-NO" altLang="nb-NO" sz="2000" dirty="0"/>
              <a:t>Modeller</a:t>
            </a:r>
          </a:p>
          <a:p>
            <a:pPr marL="0" indent="0">
              <a:buFontTx/>
              <a:buNone/>
              <a:defRPr/>
            </a:pPr>
            <a:r>
              <a:rPr lang="nb-NO" altLang="nb-NO" sz="1400" dirty="0"/>
              <a:t>Vg3: R2</a:t>
            </a:r>
          </a:p>
          <a:p>
            <a:pPr marL="0" indent="0">
              <a:buFontTx/>
              <a:buNone/>
              <a:defRPr/>
            </a:pPr>
            <a:endParaRPr lang="nb-NO" sz="2000" dirty="0"/>
          </a:p>
          <a:p>
            <a:pPr marL="0" indent="0">
              <a:buFontTx/>
              <a:buNone/>
              <a:defRPr/>
            </a:pPr>
            <a:r>
              <a:rPr lang="nb-NO" sz="2000" b="1" dirty="0"/>
              <a:t>Samfunnsfaglig matematikk S1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000" dirty="0">
                <a:solidFill>
                  <a:srgbClr val="003399"/>
                </a:solidFill>
              </a:rPr>
              <a:t>Bygger på Vg1 T </a:t>
            </a:r>
          </a:p>
          <a:p>
            <a:pPr eaLnBrk="1" hangingPunct="1">
              <a:defRPr/>
            </a:pPr>
            <a:r>
              <a:rPr lang="nb-NO" altLang="nb-NO" sz="2000" dirty="0"/>
              <a:t>Funksjoner</a:t>
            </a:r>
          </a:p>
          <a:p>
            <a:pPr eaLnBrk="1" hangingPunct="1">
              <a:defRPr/>
            </a:pPr>
            <a:r>
              <a:rPr lang="nb-NO" altLang="nb-NO" sz="2000" dirty="0"/>
              <a:t>Derivasjon</a:t>
            </a:r>
          </a:p>
          <a:p>
            <a:pPr eaLnBrk="1" hangingPunct="1">
              <a:defRPr/>
            </a:pPr>
            <a:r>
              <a:rPr lang="nb-NO" altLang="nb-NO" sz="2000" dirty="0"/>
              <a:t>Sannsynlighet</a:t>
            </a:r>
          </a:p>
          <a:p>
            <a:pPr eaLnBrk="1" hangingPunct="1">
              <a:defRPr/>
            </a:pPr>
            <a:r>
              <a:rPr lang="nb-NO" altLang="nb-NO" sz="2000" dirty="0"/>
              <a:t>Modeller</a:t>
            </a:r>
          </a:p>
          <a:p>
            <a:pPr marL="0" indent="0" eaLnBrk="1" hangingPunct="1">
              <a:buFontTx/>
              <a:buNone/>
              <a:defRPr/>
            </a:pPr>
            <a:r>
              <a:rPr lang="nb-NO" sz="1400" dirty="0"/>
              <a:t>Vg3: S2</a:t>
            </a:r>
          </a:p>
        </p:txBody>
      </p:sp>
      <p:pic>
        <p:nvPicPr>
          <p:cNvPr id="21508" name="Picture 6" descr="Machine Learning: Wenn aus Wörtern Mathematik wird | Blog / dtms">
            <a:extLst>
              <a:ext uri="{FF2B5EF4-FFF2-40B4-BE49-F238E27FC236}">
                <a16:creationId xmlns:a16="http://schemas.microsoft.com/office/drawing/2014/main" id="{30438840-196D-4A45-A1BC-FEE419BA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420938"/>
            <a:ext cx="3355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>
            <a:extLst>
              <a:ext uri="{FF2B5EF4-FFF2-40B4-BE49-F238E27FC236}">
                <a16:creationId xmlns:a16="http://schemas.microsoft.com/office/drawing/2014/main" id="{85E1AC99-B282-4613-B545-49CCDDE05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>
                <a:solidFill>
                  <a:srgbClr val="000000"/>
                </a:solidFill>
              </a:rPr>
              <a:t>Programfag i programområde for realfag</a:t>
            </a:r>
            <a:endParaRPr lang="nb-NO" alt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42EA2F-E6A3-4BF3-8145-7CC1B719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sz="2800" b="1"/>
              <a:t>Biologi </a:t>
            </a: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altLang="nb-NO" sz="2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Vg3: Biologi 2</a:t>
            </a:r>
            <a:endParaRPr lang="nb-NO" sz="1400" dirty="0"/>
          </a:p>
        </p:txBody>
      </p:sp>
      <p:pic>
        <p:nvPicPr>
          <p:cNvPr id="22532" name="Bilde 3">
            <a:extLst>
              <a:ext uri="{FF2B5EF4-FFF2-40B4-BE49-F238E27FC236}">
                <a16:creationId xmlns:a16="http://schemas.microsoft.com/office/drawing/2014/main" id="{87220ED6-1EE8-4848-8FB4-F76BA43EB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39036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>
            <a:extLst>
              <a:ext uri="{FF2B5EF4-FFF2-40B4-BE49-F238E27FC236}">
                <a16:creationId xmlns:a16="http://schemas.microsoft.com/office/drawing/2014/main" id="{F102F127-0B56-4CAC-9C26-E1560A348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>
                <a:solidFill>
                  <a:srgbClr val="000000"/>
                </a:solidFill>
              </a:rPr>
              <a:t>Programfag i programområde for Realfag</a:t>
            </a:r>
            <a:endParaRPr lang="nb-NO" alt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9EB3FEC-8703-4289-9DBA-A3286ECA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>
              <a:defRPr/>
            </a:pPr>
            <a:r>
              <a:rPr lang="nb-NO" sz="2800" b="1" dirty="0"/>
              <a:t>Kjemi 1</a:t>
            </a:r>
          </a:p>
          <a:p>
            <a:pPr>
              <a:defRPr/>
            </a:pPr>
            <a:endParaRPr lang="nb-NO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400" dirty="0"/>
              <a:t>Språk og modeller                                                             </a:t>
            </a:r>
            <a:br>
              <a:rPr lang="nb-NO" altLang="nb-NO" sz="2400" dirty="0"/>
            </a:br>
            <a:r>
              <a:rPr lang="nb-NO" altLang="nb-NO" sz="2400" dirty="0"/>
              <a:t>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400" dirty="0"/>
              <a:t>Metoder og forsøk                                                          </a:t>
            </a:r>
            <a:br>
              <a:rPr lang="nb-NO" altLang="nb-NO" sz="2400" dirty="0"/>
            </a:br>
            <a:endParaRPr lang="nb-NO" altLang="nb-NO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400" dirty="0"/>
              <a:t>Vannkjemi</a:t>
            </a:r>
            <a:br>
              <a:rPr lang="nb-NO" altLang="nb-NO" sz="2400" dirty="0"/>
            </a:br>
            <a:endParaRPr lang="nb-NO" altLang="nb-NO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400" dirty="0"/>
              <a:t>Syrer og baser</a:t>
            </a:r>
            <a:br>
              <a:rPr lang="nb-NO" altLang="nb-NO" sz="2400" dirty="0"/>
            </a:br>
            <a:endParaRPr lang="nb-NO" altLang="nb-NO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sz="2400" dirty="0"/>
              <a:t>Organisk kjemi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b-NO" altLang="nb-NO" sz="1400" dirty="0"/>
              <a:t>Vg3: Kjemi 2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400" dirty="0"/>
          </a:p>
        </p:txBody>
      </p:sp>
      <p:pic>
        <p:nvPicPr>
          <p:cNvPr id="23556" name="Bilde 8">
            <a:extLst>
              <a:ext uri="{FF2B5EF4-FFF2-40B4-BE49-F238E27FC236}">
                <a16:creationId xmlns:a16="http://schemas.microsoft.com/office/drawing/2014/main" id="{F67BF773-51D4-4E7D-A1E3-374DCF03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989138"/>
            <a:ext cx="48863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>
            <a:extLst>
              <a:ext uri="{FF2B5EF4-FFF2-40B4-BE49-F238E27FC236}">
                <a16:creationId xmlns:a16="http://schemas.microsoft.com/office/drawing/2014/main" id="{588D1B13-4CA5-40F8-92E9-A754DA59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>
                <a:solidFill>
                  <a:srgbClr val="000000"/>
                </a:solidFill>
              </a:rPr>
              <a:t>Programfag i programområde for Realfag</a:t>
            </a:r>
            <a:endParaRPr lang="nb-NO" altLang="nb-NO"/>
          </a:p>
        </p:txBody>
      </p:sp>
      <p:sp>
        <p:nvSpPr>
          <p:cNvPr id="24579" name="Plassholder for innhold 4">
            <a:extLst>
              <a:ext uri="{FF2B5EF4-FFF2-40B4-BE49-F238E27FC236}">
                <a16:creationId xmlns:a16="http://schemas.microsoft.com/office/drawing/2014/main" id="{B10D8AFE-8C11-4338-A9D3-80CCE5C8BCF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b="1"/>
              <a:t>Fysikk 1</a:t>
            </a:r>
          </a:p>
          <a:p>
            <a:pPr eaLnBrk="1" hangingPunct="1"/>
            <a:r>
              <a:rPr lang="nb-NO" altLang="nb-NO" sz="2400"/>
              <a:t>Klassisk fysikk</a:t>
            </a:r>
            <a:br>
              <a:rPr lang="nb-NO" altLang="nb-NO" sz="2400"/>
            </a:br>
            <a:endParaRPr lang="nb-NO" altLang="nb-NO" sz="2400"/>
          </a:p>
          <a:p>
            <a:pPr eaLnBrk="1" hangingPunct="1"/>
            <a:r>
              <a:rPr lang="nb-NO" altLang="nb-NO" sz="2400"/>
              <a:t>Moderne fysikk</a:t>
            </a:r>
            <a:br>
              <a:rPr lang="nb-NO" altLang="nb-NO" sz="2400"/>
            </a:br>
            <a:endParaRPr lang="nb-NO" altLang="nb-NO" sz="2400"/>
          </a:p>
          <a:p>
            <a:pPr eaLnBrk="1" hangingPunct="1"/>
            <a:r>
              <a:rPr lang="nb-NO" altLang="nb-NO" sz="2400"/>
              <a:t>Å beskrive naturen med matematikk</a:t>
            </a:r>
            <a:br>
              <a:rPr lang="nb-NO" altLang="nb-NO" sz="2400"/>
            </a:br>
            <a:endParaRPr lang="nb-NO" altLang="nb-NO" sz="2400"/>
          </a:p>
          <a:p>
            <a:pPr eaLnBrk="1" hangingPunct="1"/>
            <a:r>
              <a:rPr lang="nb-NO" altLang="nb-NO" sz="2400"/>
              <a:t>Den unge forskeren</a:t>
            </a:r>
            <a:br>
              <a:rPr lang="nb-NO" altLang="nb-NO" sz="2400"/>
            </a:br>
            <a:endParaRPr lang="nb-NO" altLang="nb-NO" sz="2400"/>
          </a:p>
          <a:p>
            <a:pPr eaLnBrk="1" hangingPunct="1"/>
            <a:r>
              <a:rPr lang="nb-NO" altLang="nb-NO" sz="2400"/>
              <a:t>Fysikk og teknologi</a:t>
            </a:r>
          </a:p>
          <a:p>
            <a:pPr eaLnBrk="1" hangingPunct="1"/>
            <a:r>
              <a:rPr lang="nb-NO" altLang="nb-NO" sz="1400"/>
              <a:t>Vg3: Fysikk 2</a:t>
            </a:r>
          </a:p>
        </p:txBody>
      </p:sp>
      <p:pic>
        <p:nvPicPr>
          <p:cNvPr id="24580" name="Picture 8" descr="Physik: Eine spannende Wissenschaft">
            <a:extLst>
              <a:ext uri="{FF2B5EF4-FFF2-40B4-BE49-F238E27FC236}">
                <a16:creationId xmlns:a16="http://schemas.microsoft.com/office/drawing/2014/main" id="{FB6D2716-9855-4F52-BA93-348638AA54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600200"/>
            <a:ext cx="4014788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Viktig melding til unge forskere! | Bioingeniøren">
            <a:extLst>
              <a:ext uri="{FF2B5EF4-FFF2-40B4-BE49-F238E27FC236}">
                <a16:creationId xmlns:a16="http://schemas.microsoft.com/office/drawing/2014/main" id="{E728FC9E-F436-473F-97D6-C85D2483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927475"/>
            <a:ext cx="33083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>
            <a:extLst>
              <a:ext uri="{FF2B5EF4-FFF2-40B4-BE49-F238E27FC236}">
                <a16:creationId xmlns:a16="http://schemas.microsoft.com/office/drawing/2014/main" id="{8B53AD32-CC7A-4696-B37E-3C58609294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Valg to steder</a:t>
            </a:r>
            <a:endParaRPr lang="de-DE" altLang="nb-NO"/>
          </a:p>
        </p:txBody>
      </p:sp>
      <p:sp>
        <p:nvSpPr>
          <p:cNvPr id="4099" name="Plassholder for innhold 2">
            <a:extLst>
              <a:ext uri="{FF2B5EF4-FFF2-40B4-BE49-F238E27FC236}">
                <a16:creationId xmlns:a16="http://schemas.microsoft.com/office/drawing/2014/main" id="{431AEA64-1CB1-49D3-AB37-3B9685C7FE46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/>
              <a:t>I løpet av februar skal du foreta to valg på to forskjellige steder</a:t>
            </a:r>
          </a:p>
          <a:p>
            <a:pPr>
              <a:defRPr/>
            </a:pPr>
            <a:r>
              <a:rPr lang="nb-NO" dirty="0"/>
              <a:t>Søke programområde og skole til Vg2 i </a:t>
            </a:r>
            <a:r>
              <a:rPr lang="nb-NO" dirty="0">
                <a:hlinkClick r:id="rId2"/>
              </a:rPr>
              <a:t>www.vigo.no</a:t>
            </a:r>
            <a:r>
              <a:rPr lang="nb-NO" dirty="0"/>
              <a:t>. Frist: </a:t>
            </a:r>
            <a:r>
              <a:rPr lang="nb-NO" b="1" dirty="0">
                <a:solidFill>
                  <a:srgbClr val="FF0000"/>
                </a:solidFill>
              </a:rPr>
              <a:t>1. mars kl. 23:59!!!</a:t>
            </a:r>
          </a:p>
          <a:p>
            <a:pPr>
              <a:defRPr/>
            </a:pPr>
            <a:r>
              <a:rPr lang="nb-NO" dirty="0"/>
              <a:t>Velge programfag til Vg2 på Sola vgs i Visma. Frist 8. mars.</a:t>
            </a:r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 marL="0" indent="0">
              <a:buFontTx/>
              <a:buNone/>
              <a:defRPr/>
            </a:pPr>
            <a:r>
              <a:rPr lang="nb-NO" sz="1200" dirty="0"/>
              <a:t>Programområde – Petra Rørvik</a:t>
            </a:r>
            <a:endParaRPr lang="de-DE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4081F393-3021-4B29-8D35-59E231A8C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Fag på Vg1 som viser vei til programområde for språk, samfunnsfag og økonomi</a:t>
            </a:r>
          </a:p>
        </p:txBody>
      </p:sp>
      <p:sp>
        <p:nvSpPr>
          <p:cNvPr id="25603" name="Plassholder for innhold 2">
            <a:extLst>
              <a:ext uri="{FF2B5EF4-FFF2-40B4-BE49-F238E27FC236}">
                <a16:creationId xmlns:a16="http://schemas.microsoft.com/office/drawing/2014/main" id="{EBB9F1E3-BD8C-4437-A6CC-F48A6EF82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7500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Norsk </a:t>
            </a:r>
          </a:p>
          <a:p>
            <a:r>
              <a:rPr lang="nb-NO" altLang="nb-NO"/>
              <a:t>Engelsk </a:t>
            </a:r>
          </a:p>
          <a:p>
            <a:r>
              <a:rPr lang="nb-NO" altLang="nb-NO"/>
              <a:t>Samfunnskunnskap</a:t>
            </a:r>
          </a:p>
          <a:p>
            <a:r>
              <a:rPr lang="nb-NO" altLang="nb-NO"/>
              <a:t>Fremmedspråk  </a:t>
            </a:r>
          </a:p>
          <a:p>
            <a:r>
              <a:rPr lang="nb-NO" altLang="nb-NO"/>
              <a:t>Geografi </a:t>
            </a:r>
          </a:p>
          <a:p>
            <a:r>
              <a:rPr lang="nb-NO" altLang="nb-NO"/>
              <a:t>Matematikk </a:t>
            </a:r>
          </a:p>
          <a:p>
            <a:endParaRPr lang="nb-NO" altLang="nb-NO"/>
          </a:p>
        </p:txBody>
      </p:sp>
      <p:pic>
        <p:nvPicPr>
          <p:cNvPr id="25604" name="Picture 2" descr="ecVU0rvkQWI">
            <a:extLst>
              <a:ext uri="{FF2B5EF4-FFF2-40B4-BE49-F238E27FC236}">
                <a16:creationId xmlns:a16="http://schemas.microsoft.com/office/drawing/2014/main" id="{F9F2D695-AE88-4AE8-A123-502B8076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Bilde 3">
            <a:extLst>
              <a:ext uri="{FF2B5EF4-FFF2-40B4-BE49-F238E27FC236}">
                <a16:creationId xmlns:a16="http://schemas.microsoft.com/office/drawing/2014/main" id="{A383BA2E-252C-4D34-8788-99B11BD1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73175"/>
            <a:ext cx="29733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Bilde 4">
            <a:extLst>
              <a:ext uri="{FF2B5EF4-FFF2-40B4-BE49-F238E27FC236}">
                <a16:creationId xmlns:a16="http://schemas.microsoft.com/office/drawing/2014/main" id="{2738AD46-18B3-4BC7-98CF-F0FB910C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46400"/>
            <a:ext cx="25209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Bilde 5">
            <a:extLst>
              <a:ext uri="{FF2B5EF4-FFF2-40B4-BE49-F238E27FC236}">
                <a16:creationId xmlns:a16="http://schemas.microsoft.com/office/drawing/2014/main" id="{DD65C3C4-DE1E-4AA3-8792-A29701F5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243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90E5FD0F-0D3C-4927-B233-5DBC2CC11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i programområde for</a:t>
            </a:r>
            <a:br>
              <a:rPr lang="nb-NO" altLang="nb-NO" sz="2800"/>
            </a:br>
            <a:r>
              <a:rPr lang="nb-NO" altLang="nb-NO" sz="2800"/>
              <a:t>Språk, samfunnsfag og økonomi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AA63AFBC-ED62-4C6B-B04A-066ED97E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4105275" cy="5327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nb-NO" altLang="nb-NO" b="1" dirty="0"/>
              <a:t>Engelsk 1</a:t>
            </a:r>
            <a:r>
              <a:rPr lang="nb-NO" altLang="nb-NO" dirty="0"/>
              <a:t> (Vg2)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  <a:cs typeface="Arial"/>
              </a:rPr>
              <a:t>forskjellige typer engelsk​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  <a:cs typeface="Arial"/>
              </a:rPr>
              <a:t>internasjonale utdanningstilbud og arbeidsmuligheter 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  <a:cs typeface="Arial"/>
              </a:rPr>
              <a:t>engelskspråklige mediers rolle i det internasjonale samfunnet 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  <a:cs typeface="Arial"/>
              </a:rPr>
              <a:t>ulike verdisystem​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  <a:cs typeface="Arial"/>
              </a:rPr>
              <a:t>internasjonale og globale utfordringer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Calibri"/>
                <a:cs typeface="Arial"/>
              </a:rPr>
              <a:t>Vg3: Engelsk 2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nb-NO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nb-NO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nb-NO" altLang="nb-NO" dirty="0"/>
          </a:p>
          <a:p>
            <a:pPr lvl="1" eaLnBrk="1" hangingPunct="1">
              <a:lnSpc>
                <a:spcPct val="90000"/>
              </a:lnSpc>
              <a:defRPr/>
            </a:pPr>
            <a:endParaRPr lang="nb-NO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nb-NO" altLang="nb-NO" dirty="0"/>
          </a:p>
        </p:txBody>
      </p:sp>
      <p:pic>
        <p:nvPicPr>
          <p:cNvPr id="26628" name="Picture 6" descr="Bilderesultat for english speaking countries">
            <a:extLst>
              <a:ext uri="{FF2B5EF4-FFF2-40B4-BE49-F238E27FC236}">
                <a16:creationId xmlns:a16="http://schemas.microsoft.com/office/drawing/2014/main" id="{B058867D-D305-46BF-8682-79C7245B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636838"/>
            <a:ext cx="49911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60213D4-084E-4FD2-97C5-2DBC0440E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i programområde for</a:t>
            </a:r>
            <a:br>
              <a:rPr lang="nb-NO" altLang="nb-NO" sz="2800"/>
            </a:br>
            <a:r>
              <a:rPr lang="nb-NO" altLang="nb-NO" sz="2800"/>
              <a:t>Språk, samfunnsfag og økonomi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CE05821-A33E-446B-9E50-25F4BAD5E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4835525" cy="51117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b-NO" altLang="nb-NO" sz="2800" b="1" dirty="0"/>
              <a:t>Markedsføring og ledelse 1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sz="2800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Utvikle forretningsideer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Markedsundersøkelser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Merkevarestrategier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Psykologiske og sosiologiske sammenhenger med kjøperadferd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Kommunikasjonsstrategier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Prissettingsmetoder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nb-NO" altLang="nb-NO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400" dirty="0"/>
              <a:t>Vg3: Markedsføring og ledelse 2</a:t>
            </a:r>
            <a:r>
              <a:rPr lang="nb-NO" altLang="nb-NO" sz="2400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sz="2800" b="1" dirty="0"/>
          </a:p>
          <a:p>
            <a:pPr marL="457200" lvl="1" indent="0" eaLnBrk="1" hangingPunct="1">
              <a:buFontTx/>
              <a:buNone/>
              <a:defRPr/>
            </a:pPr>
            <a:endParaRPr lang="nb-NO" altLang="nb-NO" dirty="0"/>
          </a:p>
          <a:p>
            <a:pPr lvl="1"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4C0A2D4A-A0F2-457A-8681-6F7BFCAC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15128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Bilde 1">
            <a:extLst>
              <a:ext uri="{FF2B5EF4-FFF2-40B4-BE49-F238E27FC236}">
                <a16:creationId xmlns:a16="http://schemas.microsoft.com/office/drawing/2014/main" id="{120F0FED-BFA8-4CB1-84D1-E4E416B7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4559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1440296-F7A3-48AB-9A12-910304EBE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i programområde for</a:t>
            </a:r>
            <a:br>
              <a:rPr lang="nb-NO" altLang="nb-NO" sz="2800"/>
            </a:br>
            <a:r>
              <a:rPr lang="nb-NO" altLang="nb-NO" sz="2800"/>
              <a:t>Språk, samfunnsfag og økonomi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22EED05-A205-46B3-9E42-181065F11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5554663" cy="48577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b-NO" altLang="nb-NO" sz="2800" b="1" dirty="0"/>
              <a:t>Økonomistyring</a:t>
            </a:r>
            <a:r>
              <a:rPr lang="nb-NO" altLang="nb-NO" sz="2800" dirty="0"/>
              <a:t> (Vg2)</a:t>
            </a:r>
          </a:p>
          <a:p>
            <a:pPr marL="0" indent="0">
              <a:buFontTx/>
              <a:buNone/>
              <a:defRPr/>
            </a:pPr>
            <a:r>
              <a:rPr lang="nb-NO" sz="2400" dirty="0"/>
              <a:t>Næringslivsøkonomi og forvaltning av ressursene våre</a:t>
            </a:r>
          </a:p>
          <a:p>
            <a:pPr marL="0" indent="0">
              <a:buFontTx/>
              <a:buNone/>
              <a:defRPr/>
            </a:pPr>
            <a:endParaRPr lang="nb-NO" sz="2400" dirty="0"/>
          </a:p>
          <a:p>
            <a:pPr>
              <a:defRPr/>
            </a:pPr>
            <a:r>
              <a:rPr lang="nb-NO" sz="2400" dirty="0"/>
              <a:t>Næringsliv og samfunn</a:t>
            </a:r>
          </a:p>
          <a:p>
            <a:pPr>
              <a:defRPr/>
            </a:pPr>
            <a:r>
              <a:rPr lang="nb-NO" sz="2400" dirty="0"/>
              <a:t>Økonomistyring</a:t>
            </a:r>
          </a:p>
          <a:p>
            <a:pPr>
              <a:defRPr/>
            </a:pPr>
            <a:r>
              <a:rPr lang="nb-NO" sz="2400" dirty="0"/>
              <a:t>Etikk og miljø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dirty="0"/>
          </a:p>
          <a:p>
            <a:pPr marL="0" indent="0" eaLnBrk="1" hangingPunct="1">
              <a:buFontTx/>
              <a:buNone/>
              <a:defRPr/>
            </a:pPr>
            <a:endParaRPr lang="nb-NO" altLang="nb-NO" dirty="0"/>
          </a:p>
          <a:p>
            <a:pPr marL="0" indent="0" eaLnBrk="1" hangingPunct="1">
              <a:buFontTx/>
              <a:buNone/>
              <a:defRPr/>
            </a:pPr>
            <a:r>
              <a:rPr lang="nb-NO" altLang="nb-NO" sz="1400" dirty="0"/>
              <a:t>Vg3: Økonomi og ledelse</a:t>
            </a:r>
          </a:p>
          <a:p>
            <a:pPr marL="457200" lvl="1" indent="0" eaLnBrk="1" hangingPunct="1">
              <a:buFontTx/>
              <a:buNone/>
              <a:defRPr/>
            </a:pPr>
            <a:endParaRPr lang="nb-NO" dirty="0"/>
          </a:p>
          <a:p>
            <a:pPr marL="457200" lvl="1" indent="0" eaLnBrk="1" hangingPunct="1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nb-NO" altLang="nb-NO" dirty="0"/>
          </a:p>
          <a:p>
            <a:pPr lvl="1" eaLnBrk="1" hangingPunct="1">
              <a:defRPr/>
            </a:pPr>
            <a:endParaRPr lang="nb-NO" altLang="nb-NO" dirty="0"/>
          </a:p>
          <a:p>
            <a:pPr lvl="1" eaLnBrk="1" hangingPunct="1">
              <a:defRPr/>
            </a:pPr>
            <a:endParaRPr lang="nb-NO" altLang="nb-NO" dirty="0"/>
          </a:p>
          <a:p>
            <a:pPr lvl="1" eaLnBrk="1" hangingPunct="1">
              <a:defRPr/>
            </a:pPr>
            <a:endParaRPr lang="nb-NO" altLang="nb-NO" dirty="0"/>
          </a:p>
          <a:p>
            <a:pPr lvl="1"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4D154E1D-AB65-4C1B-BE8D-8395D3F5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060575"/>
            <a:ext cx="2447925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8B5591-79DF-46BE-A9F0-179FCBF29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i programområde for</a:t>
            </a:r>
            <a:br>
              <a:rPr lang="nb-NO" altLang="nb-NO" sz="2800"/>
            </a:br>
            <a:r>
              <a:rPr lang="nb-NO" altLang="nb-NO" sz="2800"/>
              <a:t>Språk, samfunnsfag og økonomi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D1B3BFB-A97D-4ACD-8A7F-56769788A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4978400" cy="5400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b-NO" altLang="nb-NO" sz="2800" b="1" dirty="0"/>
              <a:t>Samfunnsøkonomi 1 </a:t>
            </a:r>
            <a:r>
              <a:rPr lang="nb-NO" altLang="nb-NO" sz="2800" dirty="0"/>
              <a:t>(Vg2)</a:t>
            </a:r>
          </a:p>
          <a:p>
            <a:pPr marL="0" indent="0">
              <a:buFontTx/>
              <a:buNone/>
              <a:defRPr/>
            </a:pPr>
            <a:r>
              <a:rPr lang="nb-NO" sz="2400" dirty="0"/>
              <a:t>Hvordan forvalter vi de økonomiske ressursene vi har?</a:t>
            </a:r>
          </a:p>
          <a:p>
            <a:pPr>
              <a:defRPr/>
            </a:pPr>
            <a:r>
              <a:rPr lang="nb-NO" sz="2400" dirty="0"/>
              <a:t>Markedsteori</a:t>
            </a:r>
          </a:p>
          <a:p>
            <a:pPr>
              <a:defRPr/>
            </a:pPr>
            <a:r>
              <a:rPr lang="nb-NO" sz="2400" dirty="0"/>
              <a:t>Nasjonalregnskap og økonomisk vekst</a:t>
            </a:r>
          </a:p>
          <a:p>
            <a:pPr>
              <a:defRPr/>
            </a:pPr>
            <a:r>
              <a:rPr lang="nb-NO" sz="2400" dirty="0"/>
              <a:t>Arbeidsmarked og arbeidsledighet</a:t>
            </a:r>
          </a:p>
          <a:p>
            <a:pPr>
              <a:defRPr/>
            </a:pPr>
            <a:r>
              <a:rPr lang="nb-NO" sz="2400" dirty="0"/>
              <a:t>Prisvekst og pengepolitikk</a:t>
            </a:r>
          </a:p>
          <a:p>
            <a:pPr>
              <a:defRPr/>
            </a:pPr>
            <a:r>
              <a:rPr lang="nb-NO" sz="2400" dirty="0"/>
              <a:t>Inntektsfordeling og miljøproblemer</a:t>
            </a:r>
          </a:p>
          <a:p>
            <a:pPr>
              <a:defRPr/>
            </a:pPr>
            <a:r>
              <a:rPr lang="nb-NO" sz="2400" dirty="0"/>
              <a:t>Internasjonal økonomi</a:t>
            </a:r>
          </a:p>
          <a:p>
            <a:pPr marL="0" indent="0">
              <a:buFontTx/>
              <a:buNone/>
              <a:defRPr/>
            </a:pPr>
            <a:r>
              <a:rPr lang="nb-NO" sz="1400" i="1" dirty="0"/>
              <a:t>Vg3: Samfunnsøkonomi 2</a:t>
            </a:r>
          </a:p>
          <a:p>
            <a:pPr marL="0" indent="0">
              <a:buFontTx/>
              <a:buNone/>
              <a:defRPr/>
            </a:pPr>
            <a:endParaRPr lang="nb-NO" sz="2800" dirty="0"/>
          </a:p>
          <a:p>
            <a:pPr marL="0" indent="0" eaLnBrk="1" hangingPunct="1">
              <a:buFontTx/>
              <a:buNone/>
              <a:defRPr/>
            </a:pPr>
            <a:endParaRPr lang="nb-NO" altLang="nb-NO" sz="2800" dirty="0"/>
          </a:p>
          <a:p>
            <a:pPr lvl="1"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29700" name="Picture 6" descr="http://t2.gstatic.com/images?q=tbn:ANd9GcS_ra0r9QkrioZVqANiEQz-vW1O2yuGs6hGDRNXeHhEArdHLDkikg">
            <a:extLst>
              <a:ext uri="{FF2B5EF4-FFF2-40B4-BE49-F238E27FC236}">
                <a16:creationId xmlns:a16="http://schemas.microsoft.com/office/drawing/2014/main" id="{B1A29613-4250-4C65-B3D4-25D84495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81413"/>
            <a:ext cx="190341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ttp://t3.gstatic.com/images?q=tbn:ANd9GcQN8y89G6e58pQRoNzqiDw6N5spQ74c4txFe5gtJs7pCO1xaj_49A">
            <a:extLst>
              <a:ext uri="{FF2B5EF4-FFF2-40B4-BE49-F238E27FC236}">
                <a16:creationId xmlns:a16="http://schemas.microsoft.com/office/drawing/2014/main" id="{340993F5-AF96-47EB-9BFC-12DC3F6B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70075"/>
            <a:ext cx="3230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>
            <a:extLst>
              <a:ext uri="{FF2B5EF4-FFF2-40B4-BE49-F238E27FC236}">
                <a16:creationId xmlns:a16="http://schemas.microsoft.com/office/drawing/2014/main" id="{509E5D58-9531-48F3-96A7-2B5102550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/>
              <a:t>Programfag i programområde for språk, samfunnsfag og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EC4EB6-F30C-44E6-848E-D66062027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defRPr/>
            </a:pPr>
            <a:r>
              <a:rPr lang="nb-NO" b="1" dirty="0"/>
              <a:t>Rettslære 1</a:t>
            </a:r>
            <a:r>
              <a:rPr lang="nb-NO" dirty="0"/>
              <a:t> Vg2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Lov og rett er byggesteinene i et demokratisk samfunn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Metodelære og rettsregler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Familierett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Arverett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Arbeidsrett og likestilling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Strafferett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Rettergangsordning og domstoler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sz="14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Vg3: Rettslære 2</a:t>
            </a:r>
          </a:p>
          <a:p>
            <a:pPr>
              <a:defRPr/>
            </a:pPr>
            <a:endParaRPr lang="nb-NO" b="1" dirty="0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41AD2E24-3DB7-42D5-80E1-14B97B10FD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938463"/>
            <a:ext cx="2865437" cy="214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6D46A057-82F2-48C7-8851-D758ACCE29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>
                <a:solidFill>
                  <a:srgbClr val="000000"/>
                </a:solidFill>
              </a:rPr>
              <a:t>Programfag i programområde for</a:t>
            </a:r>
            <a:br>
              <a:rPr lang="nb-NO" altLang="nb-NO" sz="2800">
                <a:solidFill>
                  <a:srgbClr val="000000"/>
                </a:solidFill>
              </a:rPr>
            </a:br>
            <a:r>
              <a:rPr lang="nb-NO" altLang="nb-NO" sz="2800">
                <a:solidFill>
                  <a:srgbClr val="000000"/>
                </a:solidFill>
              </a:rPr>
              <a:t>Språk, samfunnsfag og økonomi</a:t>
            </a:r>
            <a:endParaRPr lang="nb-NO" altLang="nb-NO"/>
          </a:p>
        </p:txBody>
      </p:sp>
      <p:sp>
        <p:nvSpPr>
          <p:cNvPr id="27651" name="Rektangel 2">
            <a:extLst>
              <a:ext uri="{FF2B5EF4-FFF2-40B4-BE49-F238E27FC236}">
                <a16:creationId xmlns:a16="http://schemas.microsoft.com/office/drawing/2014/main" id="{8430E94E-2362-4C96-A35F-105F3328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20850"/>
            <a:ext cx="568801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defRPr/>
            </a:pPr>
            <a:r>
              <a:rPr lang="nb-NO" altLang="nb-NO" sz="2800" b="1" dirty="0"/>
              <a:t>Sosiologi og sosialantropologi </a:t>
            </a:r>
            <a:r>
              <a:rPr lang="nb-NO" altLang="nb-NO" sz="2800" dirty="0"/>
              <a:t>(Vg2)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Hvordan er samfunnet vårt organisert?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Hvordan samhandler vi?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Samfunnsvitenskapelig tenkemåte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Kulturforståelse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Sosialisering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Produksjon og arbeid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/>
                <a:ea typeface="+mn-ea"/>
              </a:rPr>
              <a:t>Fordeling av goder</a:t>
            </a:r>
          </a:p>
          <a:p>
            <a:pPr lvl="1" eaLnBrk="1" hangingPunct="1">
              <a:defRPr/>
            </a:pPr>
            <a:endParaRPr lang="nb-NO" altLang="nb-NO" sz="1400" dirty="0"/>
          </a:p>
          <a:p>
            <a:pPr lvl="1" eaLnBrk="1" hangingPunct="1">
              <a:defRPr/>
            </a:pPr>
            <a:endParaRPr lang="nb-NO" altLang="nb-NO" sz="1400" dirty="0"/>
          </a:p>
          <a:p>
            <a:pPr lvl="1" eaLnBrk="1" hangingPunct="1">
              <a:defRPr/>
            </a:pPr>
            <a:endParaRPr lang="nb-NO" altLang="nb-NO" sz="1400" dirty="0"/>
          </a:p>
          <a:p>
            <a:pPr lvl="1" eaLnBrk="1" hangingPunct="1">
              <a:defRPr/>
            </a:pPr>
            <a:r>
              <a:rPr lang="nb-NO" altLang="nb-NO" sz="1400" dirty="0"/>
              <a:t>Vg3: Sosialkunnskap eller</a:t>
            </a:r>
          </a:p>
          <a:p>
            <a:pPr lvl="1" eaLnBrk="1" hangingPunct="1">
              <a:defRPr/>
            </a:pPr>
            <a:r>
              <a:rPr lang="nb-NO" altLang="nb-NO" sz="1400" dirty="0"/>
              <a:t>Politikk og menneskerettigheter </a:t>
            </a:r>
          </a:p>
        </p:txBody>
      </p:sp>
      <p:pic>
        <p:nvPicPr>
          <p:cNvPr id="31748" name="Picture 4" descr="http://t1.gstatic.com/images?q=tbn:ANd9GcQ65rqrCHgYfTilJdL_JzEhTsxuX00ixWsfl-RIDd7zuIsMW7zP2g">
            <a:extLst>
              <a:ext uri="{FF2B5EF4-FFF2-40B4-BE49-F238E27FC236}">
                <a16:creationId xmlns:a16="http://schemas.microsoft.com/office/drawing/2014/main" id="{201231DE-46EE-4FA7-B887-A315C3D6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1732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 descr="Relatert bilde">
            <a:extLst>
              <a:ext uri="{FF2B5EF4-FFF2-40B4-BE49-F238E27FC236}">
                <a16:creationId xmlns:a16="http://schemas.microsoft.com/office/drawing/2014/main" id="{124A1869-630B-498A-B517-458F0D15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4128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>
            <a:extLst>
              <a:ext uri="{FF2B5EF4-FFF2-40B4-BE49-F238E27FC236}">
                <a16:creationId xmlns:a16="http://schemas.microsoft.com/office/drawing/2014/main" id="{E431E5B3-5BD5-4C93-A5BA-7F2EAC7DD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>
                <a:solidFill>
                  <a:srgbClr val="000000"/>
                </a:solidFill>
              </a:rPr>
              <a:t>Programfag i programområde for</a:t>
            </a:r>
            <a:br>
              <a:rPr lang="nb-NO" altLang="nb-NO" sz="2800">
                <a:solidFill>
                  <a:srgbClr val="000000"/>
                </a:solidFill>
              </a:rPr>
            </a:br>
            <a:r>
              <a:rPr lang="nb-NO" altLang="nb-NO" sz="2800">
                <a:solidFill>
                  <a:srgbClr val="000000"/>
                </a:solidFill>
              </a:rPr>
              <a:t>Språk, samfunnsfag og økonomi</a:t>
            </a:r>
            <a:endParaRPr lang="nb-NO" altLang="nb-NO" sz="2800"/>
          </a:p>
        </p:txBody>
      </p:sp>
      <p:sp>
        <p:nvSpPr>
          <p:cNvPr id="28675" name="Plassholder for innhold 2">
            <a:extLst>
              <a:ext uri="{FF2B5EF4-FFF2-40B4-BE49-F238E27FC236}">
                <a16:creationId xmlns:a16="http://schemas.microsoft.com/office/drawing/2014/main" id="{7F3CD515-72AF-4030-AE0E-010E3BE94E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2588" y="1196975"/>
            <a:ext cx="4837112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nb-NO" altLang="nb-NO" sz="2800" b="1" dirty="0"/>
              <a:t>Entreprenørskap og bedriftsutvikling 1 </a:t>
            </a:r>
            <a:r>
              <a:rPr lang="nb-NO" altLang="nb-NO" sz="2800" dirty="0"/>
              <a:t>Vg2</a:t>
            </a:r>
          </a:p>
          <a:p>
            <a:pPr marL="0" indent="0">
              <a:buFontTx/>
              <a:buNone/>
              <a:defRPr/>
            </a:pPr>
            <a:endParaRPr lang="nb-NO" altLang="nb-NO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Fra forretningside til bedrift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Fremtidsrettede og bærekraftige produksjonsmetoder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Markeder og kjøpsadferd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Selskapsformer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Risiko og ansvar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b-NO" altLang="nb-NO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1400" dirty="0"/>
              <a:t>Vg3: Entreprenørskap og bedriftsutvikling 2</a:t>
            </a:r>
          </a:p>
          <a:p>
            <a:pPr marL="0" indent="0">
              <a:buFontTx/>
              <a:buNone/>
              <a:defRPr/>
            </a:pPr>
            <a:r>
              <a:rPr lang="nb-NO" altLang="nb-NO" sz="2800" b="1" dirty="0"/>
              <a:t> </a:t>
            </a:r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</p:txBody>
      </p:sp>
      <p:pic>
        <p:nvPicPr>
          <p:cNvPr id="32772" name="Bilde 1">
            <a:extLst>
              <a:ext uri="{FF2B5EF4-FFF2-40B4-BE49-F238E27FC236}">
                <a16:creationId xmlns:a16="http://schemas.microsoft.com/office/drawing/2014/main" id="{5B3A76AC-1D9A-4AE0-A4F2-B9D8594A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AFA4C56-B4EA-430E-8CC2-14FAFC778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i programområde for</a:t>
            </a:r>
            <a:br>
              <a:rPr lang="nb-NO" altLang="nb-NO" sz="2800"/>
            </a:br>
            <a:r>
              <a:rPr lang="nb-NO" altLang="nb-NO" sz="2800"/>
              <a:t>Språk, samfunnsfag og økonomi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671EA3D-EF4C-4E3A-89AD-CFB8E2ABC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4546600" cy="50403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altLang="nb-NO" sz="2800" b="1" dirty="0"/>
              <a:t>Psykologi 1 </a:t>
            </a:r>
            <a:r>
              <a:rPr lang="nb-NO" altLang="nb-NO" sz="2800" dirty="0"/>
              <a:t>Vg2</a:t>
            </a:r>
            <a:r>
              <a:rPr lang="nb-NO" altLang="nb-NO" dirty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Hvor er jeg som jeg er? Og hva skjer når mennesker møtes?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nb-NO" sz="2800" kern="1200" dirty="0">
              <a:solidFill>
                <a:prstClr val="black"/>
              </a:solidFill>
              <a:latin typeface="Calibri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Psykologiens historie og utvikling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Utviklingspsykologi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Mennesket og læring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Psykologiens biologiske grunnlag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Mennesket og helse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dirty="0"/>
          </a:p>
          <a:p>
            <a:pPr marL="0" indent="0" eaLnBrk="1" hangingPunct="1">
              <a:buFontTx/>
              <a:buNone/>
              <a:defRPr/>
            </a:pPr>
            <a:r>
              <a:rPr lang="nb-NO" altLang="nb-NO" sz="1400" dirty="0"/>
              <a:t>Vg3: Psykologi 2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sz="1400" dirty="0"/>
          </a:p>
          <a:p>
            <a:pPr marL="0" indent="0" eaLnBrk="1" hangingPunct="1">
              <a:buFontTx/>
              <a:buNone/>
              <a:defRPr/>
            </a:pPr>
            <a:endParaRPr lang="nb-NO" altLang="nb-NO" sz="1400" dirty="0"/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CFF8ED25-C4C4-4EC5-8F8C-5FDB5931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484313"/>
            <a:ext cx="245903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Bilde 1">
            <a:extLst>
              <a:ext uri="{FF2B5EF4-FFF2-40B4-BE49-F238E27FC236}">
                <a16:creationId xmlns:a16="http://schemas.microsoft.com/office/drawing/2014/main" id="{D0B93016-9D3D-459D-AD47-A149FA3C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24008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E57B3272-D21D-4448-8B8C-3F4B95846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/>
              <a:t>Programfag Fremmedspråk</a:t>
            </a:r>
            <a:br>
              <a:rPr lang="nb-NO" altLang="nb-NO" sz="3600"/>
            </a:br>
            <a:endParaRPr lang="nb-NO" altLang="nb-NO" sz="3600"/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6D204FCA-8FEA-4E77-9F1E-DAC27783B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08400" y="1341438"/>
            <a:ext cx="4741863" cy="48244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b-NO" sz="2400" dirty="0"/>
              <a:t>Språk nivå III (tysk, fransk, spansk) på Vg3</a:t>
            </a:r>
          </a:p>
          <a:p>
            <a:pPr eaLnBrk="1" hangingPunct="1">
              <a:defRPr/>
            </a:pPr>
            <a:r>
              <a:rPr lang="nb-NO" sz="2400" dirty="0"/>
              <a:t>Eksamen i eget morsmål nivå III avhengig av tilbud </a:t>
            </a:r>
          </a:p>
          <a:p>
            <a:pPr eaLnBrk="1" hangingPunct="1">
              <a:defRPr/>
            </a:pPr>
            <a:r>
              <a:rPr lang="nb-NO" sz="2400" dirty="0"/>
              <a:t>bygger på fellesfag fremmedspråk, nivå II, men teller som programfag </a:t>
            </a:r>
            <a:r>
              <a:rPr lang="nb-NO" sz="2400" b="1" dirty="0"/>
              <a:t>over to år</a:t>
            </a:r>
          </a:p>
          <a:p>
            <a:pPr eaLnBrk="1" hangingPunct="1">
              <a:defRPr/>
            </a:pPr>
            <a:r>
              <a:rPr lang="nb-NO" sz="2400" dirty="0"/>
              <a:t>Gir et ekstra konkurransepoeng ved inntak til universitet/høyskole i Norge 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nb-NO" sz="2800" dirty="0"/>
          </a:p>
          <a:p>
            <a:pPr marL="0" indent="0" eaLnBrk="1" hangingPunct="1">
              <a:buFontTx/>
              <a:buNone/>
              <a:defRPr/>
            </a:pPr>
            <a:r>
              <a:rPr lang="nb-NO" sz="2800" dirty="0"/>
              <a:t> </a:t>
            </a:r>
          </a:p>
          <a:p>
            <a:pPr eaLnBrk="1" hangingPunct="1">
              <a:defRPr/>
            </a:pPr>
            <a:endParaRPr lang="nb-NO" sz="2800" dirty="0"/>
          </a:p>
          <a:p>
            <a:pPr eaLnBrk="1" hangingPunct="1">
              <a:buFontTx/>
              <a:buNone/>
              <a:defRPr/>
            </a:pPr>
            <a:endParaRPr lang="nb-NO" sz="2800" dirty="0"/>
          </a:p>
          <a:p>
            <a:pPr eaLnBrk="1" hangingPunct="1">
              <a:defRPr/>
            </a:pPr>
            <a:endParaRPr lang="nb-NO" dirty="0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4740F5C3-A2B3-44C8-8225-7F899203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7338"/>
            <a:ext cx="23114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DD5D4BDF-FF75-4E19-9DBE-32D988F6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98925"/>
            <a:ext cx="30241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A7AD2333-FABB-458B-B548-0EAE7495C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Valg av programområde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F2522C-FE8A-40C0-A4D2-312137B0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b-NO" sz="2800" dirty="0"/>
              <a:t>Til vg2 skal du søke på programområde</a:t>
            </a:r>
          </a:p>
          <a:p>
            <a:pPr marL="0" indent="0">
              <a:buFontTx/>
              <a:buNone/>
              <a:defRPr/>
            </a:pPr>
            <a:endParaRPr lang="nb-NO" sz="2800" dirty="0"/>
          </a:p>
          <a:p>
            <a:pPr>
              <a:defRPr/>
            </a:pPr>
            <a:r>
              <a:rPr lang="nb-NO" sz="2800" dirty="0">
                <a:solidFill>
                  <a:schemeClr val="accent2"/>
                </a:solidFill>
              </a:rPr>
              <a:t>Realfag</a:t>
            </a:r>
          </a:p>
          <a:p>
            <a:pPr marL="0" indent="0">
              <a:buFontTx/>
              <a:buNone/>
              <a:defRPr/>
            </a:pPr>
            <a:r>
              <a:rPr lang="nb-NO" sz="2800" dirty="0"/>
              <a:t>eller</a:t>
            </a:r>
          </a:p>
          <a:p>
            <a:pPr>
              <a:defRPr/>
            </a:pPr>
            <a:r>
              <a:rPr lang="nb-NO" sz="2800" dirty="0">
                <a:solidFill>
                  <a:srgbClr val="00B050"/>
                </a:solidFill>
              </a:rPr>
              <a:t>Språk, samfunnsfag og økonomi (SSØ)</a:t>
            </a:r>
          </a:p>
          <a:p>
            <a:pPr>
              <a:defRPr/>
            </a:pPr>
            <a:endParaRPr lang="nb-NO" sz="2800" dirty="0"/>
          </a:p>
          <a:p>
            <a:pPr marL="0" indent="0">
              <a:buFontTx/>
              <a:buNone/>
              <a:defRPr/>
            </a:pPr>
            <a:r>
              <a:rPr lang="nb-NO" sz="2800" dirty="0"/>
              <a:t>Valget er bindende for Vg2 og Vg3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>
            <a:extLst>
              <a:ext uri="{FF2B5EF4-FFF2-40B4-BE49-F238E27FC236}">
                <a16:creationId xmlns:a16="http://schemas.microsoft.com/office/drawing/2014/main" id="{5995B3CC-7E1E-4138-944E-F48D8347E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Fellesfag fremmedspråk nivå 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30EA0E-743F-4A89-9CB3-CBBBB503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nb-NO" sz="2800" dirty="0"/>
              <a:t>Elever som ikke har lest fremmedspråk i grunnskolen leser nivå I på Vg1 og Vg2 og nivå II på Vg3 (5 t). Disse elevene kan bare velge </a:t>
            </a:r>
            <a:r>
              <a:rPr lang="nb-NO" sz="2800" b="1" dirty="0"/>
              <a:t>to</a:t>
            </a:r>
            <a:r>
              <a:rPr lang="nb-NO" sz="2800" dirty="0"/>
              <a:t> programfag på Vg3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>
            <a:extLst>
              <a:ext uri="{FF2B5EF4-FFF2-40B4-BE49-F238E27FC236}">
                <a16:creationId xmlns:a16="http://schemas.microsoft.com/office/drawing/2014/main" id="{825639F2-ABD2-4BB6-B877-D4D8C12D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nb-NO" altLang="nb-NO" sz="2800"/>
              <a:t>Programfag i programområde for språk, samfunnsfag og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12BBD4-4D90-47FD-962D-69E2F54A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nb-NO" sz="2000" b="1" dirty="0"/>
              <a:t>Realfaglig matematikk R1 </a:t>
            </a:r>
            <a:r>
              <a:rPr lang="nb-NO" sz="2000" dirty="0"/>
              <a:t>(Vg2)</a:t>
            </a:r>
            <a:r>
              <a:rPr lang="nb-NO" altLang="nb-NO" sz="2000" dirty="0">
                <a:solidFill>
                  <a:srgbClr val="003399"/>
                </a:solidFill>
              </a:rPr>
              <a:t> </a:t>
            </a:r>
          </a:p>
          <a:p>
            <a:pPr>
              <a:defRPr/>
            </a:pPr>
            <a:r>
              <a:rPr lang="nb-NO" altLang="nb-NO" sz="2000" dirty="0">
                <a:solidFill>
                  <a:srgbClr val="003399"/>
                </a:solidFill>
              </a:rPr>
              <a:t>Bygger på Vg1 T</a:t>
            </a:r>
          </a:p>
          <a:p>
            <a:pPr>
              <a:defRPr/>
            </a:pPr>
            <a:r>
              <a:rPr lang="nb-NO" altLang="nb-NO" sz="2000" dirty="0"/>
              <a:t>Funksjoner</a:t>
            </a:r>
          </a:p>
          <a:p>
            <a:pPr>
              <a:defRPr/>
            </a:pPr>
            <a:r>
              <a:rPr lang="nb-NO" altLang="nb-NO" sz="2000" dirty="0"/>
              <a:t>Derivasjon</a:t>
            </a:r>
          </a:p>
          <a:p>
            <a:pPr>
              <a:defRPr/>
            </a:pPr>
            <a:r>
              <a:rPr lang="nb-NO" altLang="nb-NO" sz="2000" dirty="0"/>
              <a:t>Vektorer</a:t>
            </a:r>
          </a:p>
          <a:p>
            <a:pPr>
              <a:defRPr/>
            </a:pPr>
            <a:r>
              <a:rPr lang="nb-NO" altLang="nb-NO" sz="2000" dirty="0"/>
              <a:t>Modeller</a:t>
            </a:r>
          </a:p>
          <a:p>
            <a:pPr marL="0" indent="0">
              <a:buFontTx/>
              <a:buNone/>
              <a:defRPr/>
            </a:pPr>
            <a:r>
              <a:rPr lang="nb-NO" altLang="nb-NO" sz="1400" dirty="0"/>
              <a:t>Vg3: R2</a:t>
            </a:r>
          </a:p>
          <a:p>
            <a:pPr marL="0" indent="0">
              <a:buFontTx/>
              <a:buNone/>
              <a:defRPr/>
            </a:pPr>
            <a:endParaRPr lang="nb-NO" sz="2000" dirty="0"/>
          </a:p>
          <a:p>
            <a:pPr marL="0" indent="0">
              <a:buFontTx/>
              <a:buNone/>
              <a:defRPr/>
            </a:pPr>
            <a:r>
              <a:rPr lang="nb-NO" sz="2000" b="1" dirty="0"/>
              <a:t>Samfunnsfaglig matematikk S1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2000" dirty="0">
                <a:solidFill>
                  <a:srgbClr val="003399"/>
                </a:solidFill>
              </a:rPr>
              <a:t>Bygger på Vg1 T </a:t>
            </a:r>
          </a:p>
          <a:p>
            <a:pPr eaLnBrk="1" hangingPunct="1">
              <a:defRPr/>
            </a:pPr>
            <a:r>
              <a:rPr lang="nb-NO" altLang="nb-NO" sz="2000" dirty="0"/>
              <a:t>Funksjoner</a:t>
            </a:r>
          </a:p>
          <a:p>
            <a:pPr eaLnBrk="1" hangingPunct="1">
              <a:defRPr/>
            </a:pPr>
            <a:r>
              <a:rPr lang="nb-NO" altLang="nb-NO" sz="2000" dirty="0"/>
              <a:t>Derivasjon</a:t>
            </a:r>
          </a:p>
          <a:p>
            <a:pPr eaLnBrk="1" hangingPunct="1">
              <a:defRPr/>
            </a:pPr>
            <a:r>
              <a:rPr lang="nb-NO" altLang="nb-NO" sz="2000" dirty="0"/>
              <a:t>Sannsynlighet</a:t>
            </a:r>
          </a:p>
          <a:p>
            <a:pPr eaLnBrk="1" hangingPunct="1">
              <a:defRPr/>
            </a:pPr>
            <a:r>
              <a:rPr lang="nb-NO" altLang="nb-NO" sz="2000" dirty="0"/>
              <a:t>Modeller</a:t>
            </a:r>
          </a:p>
          <a:p>
            <a:pPr marL="0" indent="0" eaLnBrk="1" hangingPunct="1">
              <a:buFontTx/>
              <a:buNone/>
              <a:defRPr/>
            </a:pPr>
            <a:r>
              <a:rPr lang="nb-NO" sz="1400" dirty="0"/>
              <a:t>Vg3: S2</a:t>
            </a:r>
          </a:p>
        </p:txBody>
      </p:sp>
      <p:pic>
        <p:nvPicPr>
          <p:cNvPr id="36868" name="Picture 2" descr="Machine Learning: Wenn aus Wörtern Mathematik wird | Blog / dtms">
            <a:extLst>
              <a:ext uri="{FF2B5EF4-FFF2-40B4-BE49-F238E27FC236}">
                <a16:creationId xmlns:a16="http://schemas.microsoft.com/office/drawing/2014/main" id="{1A193523-02ED-48DD-B31B-0BDFE02C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205038"/>
            <a:ext cx="36782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DB82D0-C8FF-44DB-BED1-C4B8EAA91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/>
              <a:t>Programfag fra utdanningsprogram for idrettsfag</a:t>
            </a:r>
            <a:br>
              <a:rPr lang="nb-NO" altLang="nb-NO" sz="2800"/>
            </a:br>
            <a:endParaRPr lang="nb-NO" altLang="nb-NO" sz="28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FE771C-4128-478E-9CA8-C466890C9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0"/>
            <a:ext cx="4691063" cy="50022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b-NO" altLang="nb-NO" sz="2400" dirty="0"/>
              <a:t>Du kan velge et programfag fra idrett i tillegg til fagene fra ditt programområde</a:t>
            </a:r>
          </a:p>
          <a:p>
            <a:pPr eaLnBrk="1" hangingPunct="1">
              <a:defRPr/>
            </a:pPr>
            <a:r>
              <a:rPr lang="nb-NO" altLang="nb-NO" sz="2400" dirty="0"/>
              <a:t>Breddeidrett</a:t>
            </a:r>
          </a:p>
          <a:p>
            <a:pPr eaLnBrk="1" hangingPunct="1">
              <a:defRPr/>
            </a:pPr>
            <a:r>
              <a:rPr lang="nb-NO" altLang="nb-NO" sz="2400" dirty="0"/>
              <a:t>Friluftsliv</a:t>
            </a:r>
          </a:p>
          <a:p>
            <a:pPr eaLnBrk="1" hangingPunct="1">
              <a:defRPr/>
            </a:pPr>
            <a:r>
              <a:rPr lang="nb-NO" altLang="nb-NO" sz="2400" dirty="0"/>
              <a:t>Toppidrett fotball</a:t>
            </a:r>
          </a:p>
          <a:p>
            <a:pPr eaLnBrk="1" hangingPunct="1">
              <a:defRPr/>
            </a:pPr>
            <a:r>
              <a:rPr lang="nb-NO" altLang="nb-NO" sz="2400" dirty="0"/>
              <a:t>Toppidrett håndball</a:t>
            </a:r>
            <a:endParaRPr lang="nb-NO" altLang="nb-NO" sz="2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nb-NO" altLang="nb-NO" sz="2400" dirty="0"/>
              <a:t>Toppidrett turn</a:t>
            </a:r>
          </a:p>
          <a:p>
            <a:pPr eaLnBrk="1" hangingPunct="1">
              <a:defRPr/>
            </a:pPr>
            <a:r>
              <a:rPr lang="nb-NO" altLang="nb-NO" sz="2400" dirty="0"/>
              <a:t>Toppidrett banesykling (Sola Arena) </a:t>
            </a:r>
          </a:p>
          <a:p>
            <a:pPr eaLnBrk="1" hangingPunct="1">
              <a:defRPr/>
            </a:pPr>
            <a:r>
              <a:rPr lang="nb-NO" altLang="nb-NO" sz="2000" dirty="0"/>
              <a:t>Mulighet for annen toppidrett (ikke undervisning på skolen)</a:t>
            </a:r>
          </a:p>
          <a:p>
            <a:pPr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37892" name="Picture 6" descr="Her tester Kristoff velodromen på Sola: – Alt er jo veldig gøy første gang">
            <a:extLst>
              <a:ext uri="{FF2B5EF4-FFF2-40B4-BE49-F238E27FC236}">
                <a16:creationId xmlns:a16="http://schemas.microsoft.com/office/drawing/2014/main" id="{C86E0818-C12F-4162-ADD2-34BF6A4D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14788"/>
            <a:ext cx="28194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Breddeidrett - Sola videregående skole">
            <a:extLst>
              <a:ext uri="{FF2B5EF4-FFF2-40B4-BE49-F238E27FC236}">
                <a16:creationId xmlns:a16="http://schemas.microsoft.com/office/drawing/2014/main" id="{B97B56DB-69E4-4421-96C7-68DADC00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341438"/>
            <a:ext cx="2921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DF59D-F868-477A-8961-B41E397DB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Eksempel 1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35566E-DC0D-4E85-8659-F419947CD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sz="2800" dirty="0"/>
              <a:t>Du har valgt programområde for realfag.</a:t>
            </a:r>
          </a:p>
          <a:p>
            <a:pPr lvl="1">
              <a:defRPr/>
            </a:pPr>
            <a:r>
              <a:rPr lang="nb-NO" sz="2400" dirty="0"/>
              <a:t>Vg2: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Matte R1 (fra eget programområde)</a:t>
            </a:r>
          </a:p>
          <a:p>
            <a:pPr lvl="2">
              <a:defRPr/>
            </a:pPr>
            <a:r>
              <a:rPr lang="nb-NO" sz="2000" dirty="0"/>
              <a:t>Kjemi 1 (fra eget programområde)</a:t>
            </a:r>
          </a:p>
          <a:p>
            <a:pPr lvl="2">
              <a:defRPr/>
            </a:pPr>
            <a:r>
              <a:rPr lang="nb-NO" sz="2000" dirty="0"/>
              <a:t>Fysikk 1 (fra eget programområde)</a:t>
            </a:r>
          </a:p>
          <a:p>
            <a:pPr lvl="2">
              <a:defRPr/>
            </a:pPr>
            <a:r>
              <a:rPr lang="nb-NO" sz="2000" dirty="0"/>
              <a:t>Engelsk 1 (fra annet programområde)</a:t>
            </a:r>
          </a:p>
          <a:p>
            <a:pPr lvl="1">
              <a:defRPr/>
            </a:pPr>
            <a:r>
              <a:rPr lang="nb-NO" sz="2400" dirty="0"/>
              <a:t>Vg3: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Matte R2 (må ha dette faget fra eget programområde)</a:t>
            </a:r>
          </a:p>
          <a:p>
            <a:pPr lvl="2">
              <a:defRPr/>
            </a:pPr>
            <a:r>
              <a:rPr lang="nb-NO" sz="2000" dirty="0"/>
              <a:t>Kjemi 2 (må ha dette faget fra eget programområde)</a:t>
            </a:r>
          </a:p>
          <a:p>
            <a:pPr lvl="2">
              <a:defRPr/>
            </a:pPr>
            <a:r>
              <a:rPr lang="nb-NO" sz="2000" dirty="0"/>
              <a:t>Breddeidrett 1 (fra annet utdanningsprogram)</a:t>
            </a:r>
          </a:p>
          <a:p>
            <a:pPr lvl="2">
              <a:defRPr/>
            </a:pPr>
            <a:endParaRPr lang="nb-NO" sz="2000" dirty="0"/>
          </a:p>
          <a:p>
            <a:pPr lvl="2">
              <a:defRPr/>
            </a:pPr>
            <a:endParaRPr lang="nb-NO" sz="2000" dirty="0"/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lvl="2">
              <a:defRPr/>
            </a:pPr>
            <a:endParaRPr lang="nb-NO" sz="2000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213EE01-1F6F-4E7E-B6AD-5B03F00D4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Eksempel 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9AA462-C9B2-427B-A4E5-701C727A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nb-NO" sz="2800" dirty="0"/>
              <a:t>Du har valgt programområde for språk, samfunnsfag og økonomi.</a:t>
            </a:r>
          </a:p>
          <a:p>
            <a:pPr lvl="1">
              <a:lnSpc>
                <a:spcPct val="90000"/>
              </a:lnSpc>
              <a:defRPr/>
            </a:pPr>
            <a:r>
              <a:rPr lang="nb-NO" sz="2400" dirty="0"/>
              <a:t>Vg2: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Engelsk 1 (fra eget programområde)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Sosiologi og sosialantropologi (fra eget programområde)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Friluftsliv 1 (fra annet utdanningsprogram: IF)</a:t>
            </a:r>
          </a:p>
          <a:p>
            <a:pPr lvl="1">
              <a:lnSpc>
                <a:spcPct val="90000"/>
              </a:lnSpc>
              <a:defRPr/>
            </a:pPr>
            <a:r>
              <a:rPr lang="nb-NO" sz="2400" dirty="0"/>
              <a:t>Vg3: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Engelsk 2 (må ha dette faget fra eget programområde)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Sosialkunnskap (må ha dette faget fra eget programområde)</a:t>
            </a:r>
          </a:p>
          <a:p>
            <a:pPr lvl="2">
              <a:lnSpc>
                <a:spcPct val="90000"/>
              </a:lnSpc>
              <a:defRPr/>
            </a:pPr>
            <a:r>
              <a:rPr lang="nb-NO" sz="2000" dirty="0"/>
              <a:t>Biologi 1 (fra annet programområde)</a:t>
            </a:r>
          </a:p>
          <a:p>
            <a:pPr lvl="2">
              <a:lnSpc>
                <a:spcPct val="90000"/>
              </a:lnSpc>
              <a:defRPr/>
            </a:pPr>
            <a:endParaRPr lang="nb-NO" sz="2000" dirty="0"/>
          </a:p>
          <a:p>
            <a:pPr lvl="2">
              <a:lnSpc>
                <a:spcPct val="90000"/>
              </a:lnSpc>
              <a:defRPr/>
            </a:pPr>
            <a:endParaRPr lang="nb-NO" sz="2000" dirty="0"/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marL="914400" lvl="2" indent="0">
              <a:lnSpc>
                <a:spcPct val="90000"/>
              </a:lnSpc>
              <a:buFontTx/>
              <a:buNone/>
              <a:defRPr/>
            </a:pPr>
            <a:endParaRPr lang="nb-NO" sz="2000" dirty="0"/>
          </a:p>
          <a:p>
            <a:pPr>
              <a:lnSpc>
                <a:spcPct val="90000"/>
              </a:lnSpc>
              <a:defRPr/>
            </a:pPr>
            <a:endParaRPr lang="nb-NO" sz="2800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33637F7-032E-4DD3-97C0-058CF52CD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/>
              <a:t>Spesiell studiekompetanse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A3F8EA-B772-40E7-8B14-3C6E62EDF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4259263" cy="5327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b-NO" sz="2800" dirty="0"/>
              <a:t>Teknologiske studier (ingeniør): Matematikk R1+R2 og Fysikk 1</a:t>
            </a:r>
          </a:p>
          <a:p>
            <a:pPr eaLnBrk="1" hangingPunct="1">
              <a:defRPr/>
            </a:pPr>
            <a:r>
              <a:rPr lang="nb-NO" sz="2800" dirty="0"/>
              <a:t>Medisin, odontologi, veterinær, farmasi: S1+S2 (R1) og FYS1 og KJE1+2</a:t>
            </a:r>
          </a:p>
          <a:p>
            <a:pPr eaLnBrk="1" hangingPunct="1">
              <a:defRPr/>
            </a:pPr>
            <a:r>
              <a:rPr lang="nb-NO" sz="2800" dirty="0"/>
              <a:t>Realfagsstudium: kombinasjon av realfag med minst </a:t>
            </a:r>
            <a:r>
              <a:rPr lang="nb-NO" sz="2800" dirty="0">
                <a:solidFill>
                  <a:srgbClr val="FF0000"/>
                </a:solidFill>
              </a:rPr>
              <a:t>S1+S2</a:t>
            </a:r>
            <a:r>
              <a:rPr lang="nb-NO" sz="2800" dirty="0"/>
              <a:t> + valgfritt realfag over to år</a:t>
            </a:r>
          </a:p>
          <a:p>
            <a:pPr marL="0" indent="0" eaLnBrk="1" hangingPunct="1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                                                               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12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nb-NO" dirty="0"/>
          </a:p>
        </p:txBody>
      </p:sp>
      <p:pic>
        <p:nvPicPr>
          <p:cNvPr id="40964" name="Picture 8" descr="Lege | Utdanning.no">
            <a:extLst>
              <a:ext uri="{FF2B5EF4-FFF2-40B4-BE49-F238E27FC236}">
                <a16:creationId xmlns:a16="http://schemas.microsoft.com/office/drawing/2014/main" id="{4B7A1ADA-E497-4589-8561-A13CBB1B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894138"/>
            <a:ext cx="29083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" descr="Ingeniør - Maritim Karriere">
            <a:extLst>
              <a:ext uri="{FF2B5EF4-FFF2-40B4-BE49-F238E27FC236}">
                <a16:creationId xmlns:a16="http://schemas.microsoft.com/office/drawing/2014/main" id="{3CA6D333-FA9F-4D4D-A2FF-5FD708E4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417638"/>
            <a:ext cx="30226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908A367-09F8-4B8E-A113-65A6DBFCF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/>
              <a:t>Konkurransepoeng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E34F6FF-A2D0-4CF3-B2FB-F7C3184B9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b-NO" sz="2800" dirty="0"/>
              <a:t>0,5 poeng for hvert av realfagene</a:t>
            </a:r>
          </a:p>
          <a:p>
            <a:pPr eaLnBrk="1" hangingPunct="1">
              <a:defRPr/>
            </a:pPr>
            <a:r>
              <a:rPr lang="nb-NO" sz="2800" dirty="0"/>
              <a:t>1 poeng for FYS2 og R2 (Vg3)</a:t>
            </a:r>
          </a:p>
          <a:p>
            <a:pPr eaLnBrk="1" hangingPunct="1">
              <a:defRPr/>
            </a:pPr>
            <a:r>
              <a:rPr lang="nb-NO" sz="2800" dirty="0"/>
              <a:t>1 poeng for fremmedspråk nivå III (Vg3)</a:t>
            </a:r>
          </a:p>
          <a:p>
            <a:pPr eaLnBrk="1" hangingPunct="1">
              <a:defRPr/>
            </a:pPr>
            <a:r>
              <a:rPr lang="nb-NO" sz="2800" dirty="0"/>
              <a:t>Maks 4 poeng til sammen</a:t>
            </a:r>
          </a:p>
          <a:p>
            <a:pPr eaLnBrk="1" hangingPunct="1">
              <a:defRPr/>
            </a:pPr>
            <a:r>
              <a:rPr lang="nb-NO" sz="2800" dirty="0"/>
              <a:t>Gjelder ikke opptak ved universiteter og høgskoler i utlandet</a:t>
            </a:r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nb-NO" dirty="0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0CB7BF65-FF1E-459F-AEA7-7BA981B0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08500"/>
            <a:ext cx="1582737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>
            <a:extLst>
              <a:ext uri="{FF2B5EF4-FFF2-40B4-BE49-F238E27FC236}">
                <a16:creationId xmlns:a16="http://schemas.microsoft.com/office/drawing/2014/main" id="{426B543F-A549-4264-B06C-934459C87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/>
              <a:t>Tenk deg godt om ved valg av programområde og programfag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D3B65B-F4CF-43F4-AEC4-B2A0A1D4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nb-NO" altLang="nb-NO" sz="2400" kern="1200" dirty="0">
                <a:solidFill>
                  <a:prstClr val="black"/>
                </a:solidFill>
                <a:cs typeface="Trebuchet MS" panose="020B0603020202020204" pitchFamily="34" charset="0"/>
              </a:rPr>
              <a:t>Du som er elev må ta flere hensyn for å velge fagene som passer deg:</a:t>
            </a:r>
          </a:p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2400" kern="1200" dirty="0">
                <a:solidFill>
                  <a:prstClr val="black"/>
                </a:solidFill>
                <a:cs typeface="Trebuchet MS" panose="020B0603020202020204" pitchFamily="34" charset="0"/>
              </a:rPr>
              <a:t>Hvilke fag du liker</a:t>
            </a:r>
          </a:p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2400" kern="1200" dirty="0">
                <a:solidFill>
                  <a:prstClr val="black"/>
                </a:solidFill>
                <a:cs typeface="Trebuchet MS" panose="020B0603020202020204" pitchFamily="34" charset="0"/>
              </a:rPr>
              <a:t>Hvilke fag du mester godt</a:t>
            </a:r>
          </a:p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2400" kern="1200" dirty="0">
                <a:solidFill>
                  <a:prstClr val="black"/>
                </a:solidFill>
                <a:cs typeface="Trebuchet MS" panose="020B0603020202020204" pitchFamily="34" charset="0"/>
              </a:rPr>
              <a:t>Hvilke framtidsplaner du har – er det noen fag du trenger for å nå målene dine?</a:t>
            </a:r>
          </a:p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2400" kern="1200" dirty="0">
                <a:solidFill>
                  <a:prstClr val="black"/>
                </a:solidFill>
                <a:cs typeface="Trebuchet MS" panose="020B0603020202020204" pitchFamily="34" charset="0"/>
              </a:rPr>
              <a:t>Tenk framover – men ta utgangspunkt i her og nå – du skal ha det fint i flere år mens du går her </a:t>
            </a:r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tel 1">
            <a:extLst>
              <a:ext uri="{FF2B5EF4-FFF2-40B4-BE49-F238E27FC236}">
                <a16:creationId xmlns:a16="http://schemas.microsoft.com/office/drawing/2014/main" id="{DD3E60FE-A8AB-4F10-AA5A-8EFBA8669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Viktig å merke seg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297864-1342-46F0-9CB5-9A7D08C44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altLang="nb-NO" sz="2600" b="1" kern="1200" dirty="0">
                <a:solidFill>
                  <a:srgbClr val="C00000"/>
                </a:solidFill>
                <a:cs typeface="Arial" panose="020B0604020202020204" pitchFamily="34" charset="0"/>
              </a:rPr>
              <a:t>Alle må ha 2 gjennomgående fag fra det samme programområde i Vg2 og Vg3 for å få godkjent vitnemål (2+2)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nb-NO" altLang="nb-NO" sz="2600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altLang="nb-NO" sz="2600" b="1" kern="1200" dirty="0">
                <a:solidFill>
                  <a:srgbClr val="C00000"/>
                </a:solidFill>
                <a:cs typeface="Arial" panose="020B0604020202020204" pitchFamily="34" charset="0"/>
              </a:rPr>
              <a:t>90 uketimer over tre år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nb-NO" altLang="nb-NO" sz="2600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altLang="nb-NO" sz="2600" b="1" kern="1200" dirty="0">
                <a:solidFill>
                  <a:srgbClr val="C00000"/>
                </a:solidFill>
                <a:cs typeface="Arial" panose="020B0604020202020204" pitchFamily="34" charset="0"/>
              </a:rPr>
              <a:t>Elevens ansvar å velge fag som fører til godkjent vitnemål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nb-NO" altLang="nb-NO" sz="2600" b="1" kern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altLang="nb-NO" sz="2600" b="1" kern="1200" dirty="0">
                <a:solidFill>
                  <a:srgbClr val="C00000"/>
                </a:solidFill>
                <a:cs typeface="Arial" panose="020B0604020202020204" pitchFamily="34" charset="0"/>
              </a:rPr>
              <a:t>Har du spørsmål, kontakt karriereveileder!</a:t>
            </a:r>
          </a:p>
          <a:p>
            <a:pPr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tel 1">
            <a:extLst>
              <a:ext uri="{FF2B5EF4-FFF2-40B4-BE49-F238E27FC236}">
                <a16:creationId xmlns:a16="http://schemas.microsoft.com/office/drawing/2014/main" id="{07D9BE81-413F-4638-9CFC-916F1888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/>
              <a:t>Mer informasjon</a:t>
            </a:r>
          </a:p>
        </p:txBody>
      </p:sp>
      <p:sp>
        <p:nvSpPr>
          <p:cNvPr id="47107" name="Plassholder for innhold 2">
            <a:extLst>
              <a:ext uri="{FF2B5EF4-FFF2-40B4-BE49-F238E27FC236}">
                <a16:creationId xmlns:a16="http://schemas.microsoft.com/office/drawing/2014/main" id="{C7D93BF2-A57D-4DA8-81CC-907B75183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341438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400">
                <a:hlinkClick r:id="rId2"/>
              </a:rPr>
              <a:t>www.vilbli.no</a:t>
            </a:r>
            <a:r>
              <a:rPr lang="nb-NO" altLang="nb-NO" sz="2400"/>
              <a:t>. Videregående opplæring og innhold i fagene</a:t>
            </a:r>
          </a:p>
          <a:p>
            <a:r>
              <a:rPr lang="nb-NO" altLang="nb-NO" sz="2400">
                <a:hlinkClick r:id="rId3"/>
              </a:rPr>
              <a:t>www.udir.no</a:t>
            </a:r>
            <a:r>
              <a:rPr lang="nb-NO" altLang="nb-NO" sz="2400"/>
              <a:t>. Læreplanene til alle fag</a:t>
            </a:r>
          </a:p>
          <a:p>
            <a:r>
              <a:rPr lang="nb-NO" altLang="nb-NO" sz="2400">
                <a:hlinkClick r:id="rId4"/>
              </a:rPr>
              <a:t>www.utdanning.no</a:t>
            </a:r>
            <a:r>
              <a:rPr lang="nb-NO" altLang="nb-NO" sz="2400"/>
              <a:t>. Om utdanning og yrker med gode verktøy for å finne veien</a:t>
            </a:r>
          </a:p>
          <a:p>
            <a:r>
              <a:rPr lang="nb-NO" altLang="nb-NO" sz="2400">
                <a:hlinkClick r:id="rId5"/>
              </a:rPr>
              <a:t>www.velgriktig.no</a:t>
            </a:r>
            <a:r>
              <a:rPr lang="nb-NO" altLang="nb-NO" sz="2400"/>
              <a:t>. Om realfagene</a:t>
            </a:r>
          </a:p>
          <a:p>
            <a:r>
              <a:rPr lang="nb-NO" altLang="nb-NO" sz="2400">
                <a:hlinkClick r:id="rId6"/>
              </a:rPr>
              <a:t>www.samordnaopptak.no</a:t>
            </a:r>
            <a:r>
              <a:rPr lang="nb-NO" altLang="nb-NO" sz="2400"/>
              <a:t>. Høyere utdanning, fagkrav, poeng m.m.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19EE76-0BAB-4BCC-B131-DEB4AB5048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Søke skoleplass i vigo.no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9CA7F5-93A9-4665-BC46-C00E793AEDE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/>
              <a:t>Programområde ønske 1 </a:t>
            </a:r>
          </a:p>
          <a:p>
            <a:pPr>
              <a:defRPr/>
            </a:pPr>
            <a:r>
              <a:rPr lang="nb-NO" dirty="0"/>
              <a:t>3 skoler</a:t>
            </a:r>
          </a:p>
          <a:p>
            <a:pPr>
              <a:defRPr/>
            </a:pPr>
            <a:r>
              <a:rPr lang="nb-NO" dirty="0"/>
              <a:t>Programområde ønske 2</a:t>
            </a:r>
          </a:p>
          <a:p>
            <a:pPr>
              <a:defRPr/>
            </a:pPr>
            <a:r>
              <a:rPr lang="nb-NO" dirty="0"/>
              <a:t>3 skoler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>
            <a:extLst>
              <a:ext uri="{FF2B5EF4-FFF2-40B4-BE49-F238E27FC236}">
                <a16:creationId xmlns:a16="http://schemas.microsoft.com/office/drawing/2014/main" id="{7AF6AACD-39F9-4D1C-A7F4-73BDBF012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0338"/>
            <a:ext cx="8229600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/>
              <a:t>Mer informasjon – ta kontakt!</a:t>
            </a:r>
            <a:br>
              <a:rPr lang="nb-NO" altLang="nb-NO"/>
            </a:br>
            <a:endParaRPr lang="nb-NO" altLang="nb-NO"/>
          </a:p>
        </p:txBody>
      </p:sp>
      <p:sp>
        <p:nvSpPr>
          <p:cNvPr id="43011" name="Plassholder for innhold 2">
            <a:extLst>
              <a:ext uri="{FF2B5EF4-FFF2-40B4-BE49-F238E27FC236}">
                <a16:creationId xmlns:a16="http://schemas.microsoft.com/office/drawing/2014/main" id="{2B3FB5D7-93E2-4910-A1EA-E0E4D0028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765175"/>
            <a:ext cx="8229600" cy="536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b="1" dirty="0"/>
              <a:t>Avdelingslederne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altLang="nb-NO" sz="2000" b="1" dirty="0"/>
              <a:t>Realfag:</a:t>
            </a:r>
            <a:r>
              <a:rPr lang="nb-NO" altLang="nb-NO" sz="2000" dirty="0"/>
              <a:t> </a:t>
            </a:r>
            <a:r>
              <a:rPr lang="nb-NO" altLang="nb-NO" sz="2000" dirty="0">
                <a:solidFill>
                  <a:srgbClr val="FF0000"/>
                </a:solidFill>
              </a:rPr>
              <a:t>Til 31.01.22 </a:t>
            </a:r>
            <a:r>
              <a:rPr lang="nb-NO" altLang="nb-NO" sz="2000" dirty="0"/>
              <a:t>Roar Nærheim. </a:t>
            </a:r>
            <a:r>
              <a:rPr lang="nb-NO" sz="2000" dirty="0">
                <a:hlinkClick r:id="rId2"/>
              </a:rPr>
              <a:t>roar.nerheim@skole.rogfk.no</a:t>
            </a:r>
            <a:r>
              <a:rPr lang="nb-NO" sz="2000" dirty="0"/>
              <a:t> Tlf. 51 92 39 10, 480 78 728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000" dirty="0">
                <a:solidFill>
                  <a:srgbClr val="FF0000"/>
                </a:solidFill>
              </a:rPr>
              <a:t>Fra 01.02.22 </a:t>
            </a:r>
            <a:r>
              <a:rPr lang="nb-NO" sz="2000" dirty="0"/>
              <a:t>Marianne Berg. </a:t>
            </a:r>
            <a:r>
              <a:rPr lang="nb-NO" sz="2000" dirty="0">
                <a:hlinkClick r:id="rId3"/>
              </a:rPr>
              <a:t>Marainne.berg@skole.rogfk.no</a:t>
            </a:r>
            <a:r>
              <a:rPr lang="nb-NO" sz="2000" dirty="0"/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nb-NO" sz="2000" dirty="0"/>
              <a:t>	Tlf. 51 93 39 03, 934 37 024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altLang="nb-NO" sz="2000" b="1" dirty="0"/>
              <a:t>Samfunnsfag og økonomi: </a:t>
            </a:r>
            <a:r>
              <a:rPr lang="nb-NO" altLang="nb-NO" sz="2000" dirty="0"/>
              <a:t>Silje Norheim Skagevold. </a:t>
            </a:r>
            <a:r>
              <a:rPr lang="nb-NO" altLang="nb-NO" sz="2000" dirty="0">
                <a:hlinkClick r:id="rId4"/>
              </a:rPr>
              <a:t>Silje.norheim.skagevold@skole.rogfk.no</a:t>
            </a:r>
            <a:r>
              <a:rPr lang="nb-NO" altLang="nb-NO" sz="20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nb-NO" altLang="nb-NO" sz="2000" dirty="0"/>
              <a:t>	Tlf. 51 92 39 05, 911 49 685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altLang="nb-NO" sz="2000" b="1" dirty="0"/>
              <a:t>Norsk og fremmedspråk:</a:t>
            </a:r>
            <a:r>
              <a:rPr lang="nb-NO" altLang="nb-NO" sz="2000" dirty="0"/>
              <a:t> Brit Haugvaldstad. </a:t>
            </a:r>
            <a:r>
              <a:rPr lang="nb-NO" altLang="nb-NO" sz="2000" dirty="0">
                <a:hlinkClick r:id="rId5"/>
              </a:rPr>
              <a:t>Brit.haugvaldstad@skole.rogfk.no</a:t>
            </a:r>
            <a:r>
              <a:rPr lang="nb-NO" altLang="nb-NO" sz="20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nb-NO" altLang="nb-NO" sz="2000" dirty="0"/>
              <a:t>	Tlf. 51 92 39 06, 402 86 577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altLang="nb-NO" sz="2000" b="1" dirty="0"/>
              <a:t>Karriereveileder</a:t>
            </a:r>
            <a:r>
              <a:rPr lang="nb-NO" altLang="nb-NO" sz="2000" dirty="0"/>
              <a:t> Petra Rørvik. </a:t>
            </a:r>
            <a:r>
              <a:rPr lang="nb-NO" altLang="nb-NO" sz="2000" dirty="0">
                <a:hlinkClick r:id="rId6"/>
              </a:rPr>
              <a:t>Petra.roervik@skole.rogfk.no</a:t>
            </a:r>
            <a:r>
              <a:rPr lang="nb-NO" altLang="nb-NO" sz="20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nb-NO" altLang="nb-NO" sz="2000" dirty="0"/>
              <a:t>	Tlf. 51 93 39 13, 902 15 315</a:t>
            </a:r>
          </a:p>
          <a:p>
            <a:pPr>
              <a:defRPr/>
            </a:pPr>
            <a:r>
              <a:rPr lang="nb-NO" altLang="nb-NO" sz="2000" b="1" dirty="0"/>
              <a:t>Åpen skole 25. januar</a:t>
            </a:r>
          </a:p>
          <a:p>
            <a:pPr>
              <a:defRPr/>
            </a:pPr>
            <a:endParaRPr lang="nb-NO" altLang="nb-N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D63DC3FF-FC62-44F8-8BDB-5648D42D2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nb-NO" sz="3600"/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55119293-2EC6-4E47-BF93-2C2BED1855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81200"/>
            <a:ext cx="770255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endParaRPr lang="nb-NO" sz="3200" dirty="0"/>
          </a:p>
          <a:p>
            <a:pPr eaLnBrk="1" hangingPunct="1">
              <a:defRPr/>
            </a:pPr>
            <a:endParaRPr lang="nb-NO" sz="1600" dirty="0"/>
          </a:p>
          <a:p>
            <a:pPr eaLnBrk="1" hangingPunct="1">
              <a:defRPr/>
            </a:pPr>
            <a:r>
              <a:rPr lang="nb-NO" sz="3200" b="1" dirty="0"/>
              <a:t>01.03:</a:t>
            </a:r>
            <a:r>
              <a:rPr lang="nb-NO" sz="3200" dirty="0"/>
              <a:t> Søknad til Vg2 på </a:t>
            </a:r>
            <a:r>
              <a:rPr lang="nb-NO" sz="3200" dirty="0">
                <a:hlinkClick r:id="rId2"/>
              </a:rPr>
              <a:t>www.vigo.no</a:t>
            </a:r>
            <a:endParaRPr lang="nb-NO" sz="3200" dirty="0"/>
          </a:p>
          <a:p>
            <a:pPr eaLnBrk="1" hangingPunct="1">
              <a:defRPr/>
            </a:pPr>
            <a:endParaRPr lang="nb-NO" sz="3200" dirty="0"/>
          </a:p>
          <a:p>
            <a:pPr eaLnBrk="1" hangingPunct="1">
              <a:defRPr/>
            </a:pPr>
            <a:endParaRPr lang="nb-NO" sz="3200" dirty="0"/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3200" b="1" dirty="0">
                <a:solidFill>
                  <a:srgbClr val="000000"/>
                </a:solidFill>
              </a:rPr>
              <a:t>08.03</a:t>
            </a:r>
            <a:r>
              <a:rPr lang="nb-NO" sz="3200" dirty="0">
                <a:solidFill>
                  <a:srgbClr val="000000"/>
                </a:solidFill>
              </a:rPr>
              <a:t>: Valg av programfag</a:t>
            </a: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nb-NO" sz="3200" dirty="0"/>
          </a:p>
          <a:p>
            <a:pPr eaLnBrk="1" hangingPunct="1">
              <a:defRPr/>
            </a:pPr>
            <a:endParaRPr lang="nb-NO" sz="3200" dirty="0"/>
          </a:p>
          <a:p>
            <a:pPr marL="0" indent="0" eaLnBrk="1" hangingPunct="1">
              <a:buFontTx/>
              <a:buNone/>
              <a:defRPr/>
            </a:pPr>
            <a:endParaRPr lang="nb-NO" sz="3200" dirty="0"/>
          </a:p>
          <a:p>
            <a:pPr marL="0" indent="0" eaLnBrk="1" hangingPunct="1">
              <a:buFontTx/>
              <a:buNone/>
              <a:defRPr/>
            </a:pPr>
            <a:endParaRPr lang="nb-NO" sz="3200" dirty="0"/>
          </a:p>
          <a:p>
            <a:pPr eaLnBrk="1" hangingPunct="1">
              <a:defRPr/>
            </a:pPr>
            <a:endParaRPr lang="nb-NO" sz="3200" dirty="0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51169051-7DDC-423D-96CE-60EC4B81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25288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7386485-06F3-4CCA-BF25-7905BC1A5B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600"/>
              <a:t>Søke programområde og skoleplass vigo.no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69D04B9-DE81-4C66-B59D-F2206674A72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sz="2800" dirty="0" err="1"/>
              <a:t>MinId</a:t>
            </a:r>
            <a:r>
              <a:rPr lang="nb-NO" sz="2800" dirty="0"/>
              <a:t> pinkode</a:t>
            </a:r>
          </a:p>
          <a:p>
            <a:pPr>
              <a:defRPr/>
            </a:pPr>
            <a:r>
              <a:rPr lang="nb-NO" sz="2800" b="1" dirty="0"/>
              <a:t>Videregående opplæring</a:t>
            </a:r>
            <a:endParaRPr lang="nb-NO" sz="2800" dirty="0"/>
          </a:p>
          <a:p>
            <a:pPr>
              <a:defRPr/>
            </a:pPr>
            <a:r>
              <a:rPr lang="nb-NO" sz="2800" dirty="0"/>
              <a:t>Personlige opplysninger</a:t>
            </a:r>
          </a:p>
          <a:p>
            <a:pPr>
              <a:defRPr/>
            </a:pPr>
            <a:r>
              <a:rPr lang="nb-NO" sz="2800" dirty="0"/>
              <a:t>Kontrollere at mobilnummer og e-post er korrekt!</a:t>
            </a:r>
          </a:p>
          <a:p>
            <a:pPr>
              <a:defRPr/>
            </a:pPr>
            <a:r>
              <a:rPr lang="nb-NO" sz="2800" dirty="0"/>
              <a:t>Info: </a:t>
            </a:r>
            <a:r>
              <a:rPr lang="nb-NO" sz="2800" dirty="0">
                <a:hlinkClick r:id="rId2"/>
              </a:rPr>
              <a:t>www.vilbli.no</a:t>
            </a:r>
            <a:r>
              <a:rPr lang="nb-NO" sz="2800" dirty="0"/>
              <a:t> (også link fra vigo.no)</a:t>
            </a:r>
          </a:p>
          <a:p>
            <a:pPr>
              <a:defRPr/>
            </a:pPr>
            <a:endParaRPr lang="nb-NO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2800" dirty="0" err="1"/>
              <a:t>Sms</a:t>
            </a:r>
            <a:r>
              <a:rPr lang="nb-NO" sz="2800" dirty="0"/>
              <a:t> i juli: logge på vigo.no i juli og svare på tilbudt plass</a:t>
            </a:r>
          </a:p>
          <a:p>
            <a:pPr marL="0" indent="0">
              <a:buFontTx/>
              <a:buNone/>
              <a:defRPr/>
            </a:pPr>
            <a:endParaRPr lang="nb-NO" sz="2800" dirty="0"/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nb-NO" sz="12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b-NO" sz="1200" dirty="0">
                <a:solidFill>
                  <a:srgbClr val="000000"/>
                </a:solidFill>
              </a:rPr>
              <a:t>Programområde – Petra Rørvik</a:t>
            </a:r>
            <a:endParaRPr lang="de-DE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4">
            <a:extLst>
              <a:ext uri="{FF2B5EF4-FFF2-40B4-BE49-F238E27FC236}">
                <a16:creationId xmlns:a16="http://schemas.microsoft.com/office/drawing/2014/main" id="{A815AA3F-096C-4E2B-9FFC-0461E6A79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1363"/>
            <a:ext cx="8229600" cy="527050"/>
          </a:xfrm>
        </p:spPr>
        <p:txBody>
          <a:bodyPr vert="horz" wrap="square" lIns="86019" tIns="43010" rIns="86019" bIns="430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b-NO" sz="2634" b="1"/>
              <a:t>Utdanningsprogram for Studiespesialisering</a:t>
            </a:r>
          </a:p>
        </p:txBody>
      </p:sp>
      <p:grpSp>
        <p:nvGrpSpPr>
          <p:cNvPr id="10243" name="Organization Chart 7">
            <a:extLst>
              <a:ext uri="{FF2B5EF4-FFF2-40B4-BE49-F238E27FC236}">
                <a16:creationId xmlns:a16="http://schemas.microsoft.com/office/drawing/2014/main" id="{B86A92EA-B07F-4966-8D2C-B25035DFD46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73225"/>
            <a:ext cx="8208962" cy="4187825"/>
            <a:chOff x="272" y="999"/>
            <a:chExt cx="1872" cy="1152"/>
          </a:xfrm>
        </p:grpSpPr>
        <p:cxnSp>
          <p:nvCxnSpPr>
            <p:cNvPr id="10244" name="_s1028">
              <a:extLst>
                <a:ext uri="{FF2B5EF4-FFF2-40B4-BE49-F238E27FC236}">
                  <a16:creationId xmlns:a16="http://schemas.microsoft.com/office/drawing/2014/main" id="{74345A63-78C1-4961-AB72-931CCA9A38FF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-5400000">
              <a:off x="1641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" name="_s1029">
              <a:extLst>
                <a:ext uri="{FF2B5EF4-FFF2-40B4-BE49-F238E27FC236}">
                  <a16:creationId xmlns:a16="http://schemas.microsoft.com/office/drawing/2014/main" id="{0B465681-3CBC-4374-ABFC-6B585D73A9DA}"/>
                </a:ext>
              </a:extLst>
            </p:cNvPr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-5400000">
              <a:off x="633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" name="_s1030">
              <a:extLst>
                <a:ext uri="{FF2B5EF4-FFF2-40B4-BE49-F238E27FC236}">
                  <a16:creationId xmlns:a16="http://schemas.microsoft.com/office/drawing/2014/main" id="{3C724191-A3ED-4172-A65E-375B031820FE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388" y="1107"/>
              <a:ext cx="144" cy="504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" name="_s1031">
              <a:extLst>
                <a:ext uri="{FF2B5EF4-FFF2-40B4-BE49-F238E27FC236}">
                  <a16:creationId xmlns:a16="http://schemas.microsoft.com/office/drawing/2014/main" id="{E39E8F8F-5926-43A9-9415-E86E2BECE680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-5400000">
              <a:off x="884" y="1107"/>
              <a:ext cx="144" cy="504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>
              <a:extLst>
                <a:ext uri="{FF2B5EF4-FFF2-40B4-BE49-F238E27FC236}">
                  <a16:creationId xmlns:a16="http://schemas.microsoft.com/office/drawing/2014/main" id="{98581918-74C7-4A7A-B7BB-FDBDFEE6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77C1C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Vg1 Studiespesialisering</a:t>
              </a:r>
            </a:p>
          </p:txBody>
        </p:sp>
        <p:sp>
          <p:nvSpPr>
            <p:cNvPr id="4" name="_s1033">
              <a:extLst>
                <a:ext uri="{FF2B5EF4-FFF2-40B4-BE49-F238E27FC236}">
                  <a16:creationId xmlns:a16="http://schemas.microsoft.com/office/drawing/2014/main" id="{29FD2804-E180-4DE4-9998-B010C377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FA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Vg2</a:t>
              </a:r>
            </a:p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Programområde for</a:t>
              </a:r>
            </a:p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realfag</a:t>
              </a:r>
            </a:p>
          </p:txBody>
        </p:sp>
        <p:sp>
          <p:nvSpPr>
            <p:cNvPr id="5" name="_s1034">
              <a:extLst>
                <a:ext uri="{FF2B5EF4-FFF2-40B4-BE49-F238E27FC236}">
                  <a16:creationId xmlns:a16="http://schemas.microsoft.com/office/drawing/2014/main" id="{C9005C69-263C-4B8C-91D9-ABC899534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3B2E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60176">
                <a:defRPr/>
              </a:pPr>
              <a:endParaRPr lang="nb-NO" sz="1693" b="1" dirty="0">
                <a:latin typeface="Arial" charset="0"/>
                <a:ea typeface="ＭＳ Ｐゴシック" pitchFamily="28" charset="-128"/>
              </a:endParaRPr>
            </a:p>
            <a:p>
              <a:pPr algn="ctr" defTabSz="860176">
                <a:defRPr/>
              </a:pPr>
              <a:r>
                <a:rPr lang="nb-NO" sz="1881" b="1" dirty="0">
                  <a:latin typeface="Arial" charset="0"/>
                  <a:ea typeface="ＭＳ Ｐゴシック" pitchFamily="28" charset="-128"/>
                </a:rPr>
                <a:t>Vg2   Programområde for</a:t>
              </a:r>
            </a:p>
            <a:p>
              <a:pPr algn="ctr" defTabSz="860176">
                <a:defRPr/>
              </a:pPr>
              <a:r>
                <a:rPr lang="nb-NO" sz="1881" b="1" dirty="0">
                  <a:ea typeface="ＭＳ Ｐゴシック" pitchFamily="28" charset="-128"/>
                </a:rPr>
                <a:t>s</a:t>
              </a:r>
              <a:r>
                <a:rPr lang="nb-NO" sz="1881" b="1" dirty="0">
                  <a:latin typeface="Arial" charset="0"/>
                  <a:ea typeface="ＭＳ Ｐゴシック" pitchFamily="28" charset="-128"/>
                </a:rPr>
                <a:t>pråk, samfunnsfag </a:t>
              </a:r>
            </a:p>
            <a:p>
              <a:pPr algn="ctr">
                <a:defRPr/>
              </a:pPr>
              <a:r>
                <a:rPr lang="nb-NO" sz="1881" b="1" dirty="0">
                  <a:latin typeface="Arial" charset="0"/>
                  <a:ea typeface="ＭＳ Ｐゴシック" pitchFamily="28" charset="-128"/>
                </a:rPr>
                <a:t>og </a:t>
              </a:r>
              <a:r>
                <a:rPr lang="nb-NO" sz="1881" b="1" dirty="0">
                  <a:ea typeface="ＭＳ Ｐゴシック" pitchFamily="28" charset="-128"/>
                </a:rPr>
                <a:t>økonomi</a:t>
              </a:r>
              <a:endParaRPr lang="nb-NO" sz="1881" b="1" dirty="0">
                <a:latin typeface="Arial" charset="0"/>
                <a:ea typeface="ＭＳ Ｐゴシック" pitchFamily="28" charset="-128"/>
              </a:endParaRPr>
            </a:p>
            <a:p>
              <a:pPr algn="ctr" defTabSz="860176">
                <a:defRPr/>
              </a:pPr>
              <a:endParaRPr lang="nb-NO" sz="1881" b="1" dirty="0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6" name="_s1035">
              <a:extLst>
                <a:ext uri="{FF2B5EF4-FFF2-40B4-BE49-F238E27FC236}">
                  <a16:creationId xmlns:a16="http://schemas.microsoft.com/office/drawing/2014/main" id="{917DC9EA-69DE-4846-8D76-94CC21E87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FA4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Vg3</a:t>
              </a:r>
            </a:p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Programområde for</a:t>
              </a:r>
            </a:p>
            <a:p>
              <a:pPr algn="ctr" defTabSz="860176">
                <a:defRPr/>
              </a:pPr>
              <a:r>
                <a:rPr lang="nb-NO" sz="1881" b="1">
                  <a:latin typeface="Arial" charset="0"/>
                  <a:ea typeface="ＭＳ Ｐゴシック" pitchFamily="28" charset="-128"/>
                </a:rPr>
                <a:t>realfag</a:t>
              </a:r>
              <a:endParaRPr lang="nb-NO" sz="1881"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7" name="_s1036">
              <a:extLst>
                <a:ext uri="{FF2B5EF4-FFF2-40B4-BE49-F238E27FC236}">
                  <a16:creationId xmlns:a16="http://schemas.microsoft.com/office/drawing/2014/main" id="{CB910695-DE2A-4097-9406-A2953AC1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3B2E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60176">
                <a:defRPr/>
              </a:pPr>
              <a:r>
                <a:rPr lang="nb-NO" sz="1881" b="1" dirty="0">
                  <a:latin typeface="Arial" charset="0"/>
                  <a:ea typeface="ＭＳ Ｐゴシック" pitchFamily="28" charset="-128"/>
                </a:rPr>
                <a:t>Vg3   Programområde for</a:t>
              </a:r>
            </a:p>
            <a:p>
              <a:pPr algn="ctr">
                <a:defRPr/>
              </a:pPr>
              <a:r>
                <a:rPr lang="nb-NO" sz="1881" b="1" dirty="0">
                  <a:ea typeface="ＭＳ Ｐゴシック" pitchFamily="28" charset="-128"/>
                </a:rPr>
                <a:t>språk, s</a:t>
              </a:r>
              <a:r>
                <a:rPr lang="nb-NO" sz="1881" b="1" dirty="0">
                  <a:latin typeface="Arial" charset="0"/>
                  <a:ea typeface="ＭＳ Ｐゴシック" pitchFamily="28" charset="-128"/>
                </a:rPr>
                <a:t>amfunnsfag</a:t>
              </a:r>
            </a:p>
            <a:p>
              <a:pPr algn="ctr">
                <a:defRPr/>
              </a:pPr>
              <a:r>
                <a:rPr lang="nb-NO" sz="1881" b="1" dirty="0">
                  <a:ea typeface="ＭＳ Ｐゴシック" pitchFamily="28" charset="-128"/>
                </a:rPr>
                <a:t>og økonomi</a:t>
              </a:r>
              <a:endParaRPr lang="nb-NO" sz="1881" b="1" dirty="0">
                <a:latin typeface="Arial" charset="0"/>
                <a:ea typeface="ＭＳ Ｐゴシック" pitchFamily="28" charset="-128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0563B8-7C8D-4B8D-90DC-46234723A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600"/>
              <a:t>Timefordeling i utdanningsprogram </a:t>
            </a:r>
            <a:br>
              <a:rPr lang="nb-NO" altLang="nb-NO" sz="3600"/>
            </a:br>
            <a:r>
              <a:rPr lang="nb-NO" altLang="nb-NO" sz="3600"/>
              <a:t>for Studiespesialisering</a:t>
            </a:r>
          </a:p>
        </p:txBody>
      </p:sp>
      <p:graphicFrame>
        <p:nvGraphicFramePr>
          <p:cNvPr id="27651" name="Group 3">
            <a:extLst>
              <a:ext uri="{FF2B5EF4-FFF2-40B4-BE49-F238E27FC236}">
                <a16:creationId xmlns:a16="http://schemas.microsoft.com/office/drawing/2014/main" id="{8790828F-1BC2-4E53-9085-0846E103421A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90 uketimer </a:t>
                      </a: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i løpet av 3 år på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utdanningsprogram for Studiespesialisering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Vg3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15t fellesfag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15t programfag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Vg2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15t fellesfag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15t programfag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Vg1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30t fellesfag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C6EC7BB-9BF1-4FAB-A7EF-B40EF01C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600"/>
              <a:t>Fag- og timefordeling Vg1</a:t>
            </a:r>
          </a:p>
        </p:txBody>
      </p:sp>
      <p:graphicFrame>
        <p:nvGraphicFramePr>
          <p:cNvPr id="28675" name="Group 3">
            <a:extLst>
              <a:ext uri="{FF2B5EF4-FFF2-40B4-BE49-F238E27FC236}">
                <a16:creationId xmlns:a16="http://schemas.microsoft.com/office/drawing/2014/main" id="{4C21D0B2-DD41-4DBC-A121-02BC2D28EB8F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685800" y="1341438"/>
          <a:ext cx="7772400" cy="5040312"/>
        </p:xfrm>
        <a:graphic>
          <a:graphicData uri="http://schemas.openxmlformats.org/drawingml/2006/table">
            <a:tbl>
              <a:tblPr/>
              <a:tblGrid>
                <a:gridCol w="40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Engelsk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Fremmedspråk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Geografi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Kroppsøving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Matematikk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Naturfag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Samfunnskunnskap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Sum fellesfag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Karakterene i </a:t>
                      </a:r>
                      <a:r>
                        <a:rPr kumimoji="0" lang="nb-NO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alle fag på Vg1 </a:t>
                      </a: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(juni) teller ved </a:t>
                      </a:r>
                      <a:r>
                        <a:rPr kumimoji="0" lang="nb-N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innsøkning</a:t>
                      </a: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til skoleplass på Vg2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Timer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9E9184-262B-4D26-8C49-0CEDA3A74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600"/>
              <a:t>Fag- og timefordeling Vg2</a:t>
            </a:r>
          </a:p>
        </p:txBody>
      </p:sp>
      <p:graphicFrame>
        <p:nvGraphicFramePr>
          <p:cNvPr id="29699" name="Group 3">
            <a:extLst>
              <a:ext uri="{FF2B5EF4-FFF2-40B4-BE49-F238E27FC236}">
                <a16:creationId xmlns:a16="http://schemas.microsoft.com/office/drawing/2014/main" id="{C0C4137C-D53C-4BE5-9F54-B63B8D10125F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394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Fremmedspråk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Historie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Kroppsøving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Matematikk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Fellesfag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Programfag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Timer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la vgs">
  <a:themeElements>
    <a:clrScheme name="Sola vg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a vg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Sola v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a vg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a vg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a vg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a vg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a vg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a vg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CB9D4D24ED074087EA9C05ABD07FBE" ma:contentTypeVersion="24" ma:contentTypeDescription="Opprett et nytt dokument." ma:contentTypeScope="" ma:versionID="e85dc001e4f5c83319a5791ba861b18c">
  <xsd:schema xmlns:xsd="http://www.w3.org/2001/XMLSchema" xmlns:xs="http://www.w3.org/2001/XMLSchema" xmlns:p="http://schemas.microsoft.com/office/2006/metadata/properties" xmlns:ns3="e14e651f-4899-4879-a6ba-df63d9aec984" xmlns:ns4="24e86424-257b-412b-8f22-38445b8a54e1" targetNamespace="http://schemas.microsoft.com/office/2006/metadata/properties" ma:root="true" ma:fieldsID="fe9a1e42c811807e04bb023de37c5f3e" ns3:_="" ns4:_="">
    <xsd:import namespace="e14e651f-4899-4879-a6ba-df63d9aec984"/>
    <xsd:import namespace="24e86424-257b-412b-8f22-38445b8a54e1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e651f-4899-4879-a6ba-df63d9aec98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86424-257b-412b-8f22-38445b8a5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e14e651f-4899-4879-a6ba-df63d9aec984" xsi:nil="true"/>
    <Invited_Students xmlns="e14e651f-4899-4879-a6ba-df63d9aec984" xsi:nil="true"/>
    <DefaultSectionNames xmlns="e14e651f-4899-4879-a6ba-df63d9aec984" xsi:nil="true"/>
    <FolderType xmlns="e14e651f-4899-4879-a6ba-df63d9aec984" xsi:nil="true"/>
    <Self_Registration_Enabled xmlns="e14e651f-4899-4879-a6ba-df63d9aec984" xsi:nil="true"/>
    <Teachers xmlns="e14e651f-4899-4879-a6ba-df63d9aec984">
      <UserInfo>
        <DisplayName/>
        <AccountId xsi:nil="true"/>
        <AccountType/>
      </UserInfo>
    </Teachers>
    <NotebookType xmlns="e14e651f-4899-4879-a6ba-df63d9aec984" xsi:nil="true"/>
    <Students xmlns="e14e651f-4899-4879-a6ba-df63d9aec984">
      <UserInfo>
        <DisplayName/>
        <AccountId xsi:nil="true"/>
        <AccountType/>
      </UserInfo>
    </Students>
    <Student_Groups xmlns="e14e651f-4899-4879-a6ba-df63d9aec984">
      <UserInfo>
        <DisplayName/>
        <AccountId xsi:nil="true"/>
        <AccountType/>
      </UserInfo>
    </Student_Groups>
    <Invited_Teachers xmlns="e14e651f-4899-4879-a6ba-df63d9aec984" xsi:nil="true"/>
    <Owner xmlns="e14e651f-4899-4879-a6ba-df63d9aec984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2017850B-90DB-4A38-9E33-D367E14F9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e651f-4899-4879-a6ba-df63d9aec984"/>
    <ds:schemaRef ds:uri="24e86424-257b-412b-8f22-38445b8a5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F3C583-A5C4-43D7-8F99-C8D80BD5D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96C0D-B76C-4BF5-AAA0-495A62ACD9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4e651f-4899-4879-a6ba-df63d9aec984"/>
    <ds:schemaRef ds:uri="24e86424-257b-412b-8f22-38445b8a54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G:\Maler\Sola vgs.ppt</Template>
  <TotalTime>18875</TotalTime>
  <Words>1827</Words>
  <Application>Microsoft Office PowerPoint</Application>
  <PresentationFormat>Skjermfremvisning (4:3)</PresentationFormat>
  <Paragraphs>505</Paragraphs>
  <Slides>41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7" baseType="lpstr">
      <vt:lpstr>Arial</vt:lpstr>
      <vt:lpstr>ＭＳ Ｐゴシック</vt:lpstr>
      <vt:lpstr>Calibri</vt:lpstr>
      <vt:lpstr>Trebuchet MS</vt:lpstr>
      <vt:lpstr>Wingdings</vt:lpstr>
      <vt:lpstr>Sola vgs</vt:lpstr>
      <vt:lpstr>Studiespesialisering Informasjon om valg av programområde og programfag til Vg2 og Vg3</vt:lpstr>
      <vt:lpstr>Valg to steder</vt:lpstr>
      <vt:lpstr>Valg av programområde</vt:lpstr>
      <vt:lpstr>Søke skoleplass i vigo.no</vt:lpstr>
      <vt:lpstr>Søke programområde og skoleplass vigo.no</vt:lpstr>
      <vt:lpstr>Utdanningsprogram for Studiespesialisering</vt:lpstr>
      <vt:lpstr>Timefordeling i utdanningsprogram  for Studiespesialisering</vt:lpstr>
      <vt:lpstr>Fag- og timefordeling Vg1</vt:lpstr>
      <vt:lpstr>Fag- og timefordeling Vg2</vt:lpstr>
      <vt:lpstr>Fag- og timefordeling Vg3</vt:lpstr>
      <vt:lpstr>Krav til valg av fag og programområder</vt:lpstr>
      <vt:lpstr>«Programområde»</vt:lpstr>
      <vt:lpstr>Valg av matematikk på Vg2</vt:lpstr>
      <vt:lpstr>Fag på Vg1 som viser vei til realfag</vt:lpstr>
      <vt:lpstr>Programfag i programområde for realfag</vt:lpstr>
      <vt:lpstr>Programfag i programområde for Realfag</vt:lpstr>
      <vt:lpstr>Programfag i programområde for realfag</vt:lpstr>
      <vt:lpstr>Programfag i programområde for Realfag</vt:lpstr>
      <vt:lpstr>Programfag i programområde for Realfag</vt:lpstr>
      <vt:lpstr>Fag på Vg1 som viser vei til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i programområde for Språk, samfunnsfag og økonomi</vt:lpstr>
      <vt:lpstr>Programfag Fremmedspråk </vt:lpstr>
      <vt:lpstr>Fellesfag fremmedspråk nivå I</vt:lpstr>
      <vt:lpstr>Programfag i programområde for språk, samfunnsfag og økonomi</vt:lpstr>
      <vt:lpstr>Programfag fra utdanningsprogram for idrettsfag </vt:lpstr>
      <vt:lpstr>Eksempel 1</vt:lpstr>
      <vt:lpstr>Eksempel 2</vt:lpstr>
      <vt:lpstr>Spesiell studiekompetanse</vt:lpstr>
      <vt:lpstr>Konkurransepoeng</vt:lpstr>
      <vt:lpstr>Tenk deg godt om ved valg av programområde og programfag</vt:lpstr>
      <vt:lpstr>Viktig å merke seg</vt:lpstr>
      <vt:lpstr>Mer informasjon</vt:lpstr>
      <vt:lpstr>Mer informasjon – ta kontakt! </vt:lpstr>
      <vt:lpstr>PowerPoint-presentasjon</vt:lpstr>
    </vt:vector>
  </TitlesOfParts>
  <Company>RFK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Spenstig mangfold - en presentasjon av Sola vgs</dc:title>
  <dc:creator>SIGSV</dc:creator>
  <cp:lastModifiedBy>Kjartan Rosnes</cp:lastModifiedBy>
  <cp:revision>220</cp:revision>
  <dcterms:created xsi:type="dcterms:W3CDTF">2007-09-14T07:18:43Z</dcterms:created>
  <dcterms:modified xsi:type="dcterms:W3CDTF">2022-01-20T13:24:13Z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0x01010029CB9D4D24ED074087EA9C05ABD07FBE</vt:lpwstr>
  </property>
</Properties>
</file>